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368" r:id="rId3"/>
    <p:sldId id="369" r:id="rId4"/>
    <p:sldId id="439" r:id="rId5"/>
    <p:sldId id="440" r:id="rId6"/>
    <p:sldId id="2788" r:id="rId7"/>
    <p:sldId id="2757" r:id="rId8"/>
    <p:sldId id="2758" r:id="rId9"/>
    <p:sldId id="2327" r:id="rId10"/>
    <p:sldId id="2756" r:id="rId11"/>
    <p:sldId id="2759" r:id="rId12"/>
    <p:sldId id="386" r:id="rId13"/>
    <p:sldId id="406" r:id="rId14"/>
    <p:sldId id="385" r:id="rId15"/>
    <p:sldId id="2761" r:id="rId16"/>
    <p:sldId id="2766" r:id="rId17"/>
    <p:sldId id="2769" r:id="rId18"/>
    <p:sldId id="2762" r:id="rId19"/>
    <p:sldId id="2764" r:id="rId20"/>
    <p:sldId id="2787" r:id="rId21"/>
    <p:sldId id="2358" r:id="rId22"/>
    <p:sldId id="2317" r:id="rId23"/>
    <p:sldId id="261" r:id="rId24"/>
    <p:sldId id="2789" r:id="rId25"/>
    <p:sldId id="372" r:id="rId26"/>
    <p:sldId id="408" r:id="rId27"/>
    <p:sldId id="2790" r:id="rId28"/>
    <p:sldId id="2350" r:id="rId29"/>
    <p:sldId id="375" r:id="rId30"/>
    <p:sldId id="419" r:id="rId31"/>
    <p:sldId id="411" r:id="rId32"/>
    <p:sldId id="414" r:id="rId33"/>
    <p:sldId id="415" r:id="rId34"/>
    <p:sldId id="416" r:id="rId35"/>
    <p:sldId id="417" r:id="rId36"/>
    <p:sldId id="418" r:id="rId37"/>
    <p:sldId id="2791" r:id="rId38"/>
    <p:sldId id="2792" r:id="rId39"/>
    <p:sldId id="2793" r:id="rId40"/>
    <p:sldId id="2794" r:id="rId41"/>
    <p:sldId id="2795" r:id="rId42"/>
    <p:sldId id="2796" r:id="rId43"/>
    <p:sldId id="2797" r:id="rId44"/>
    <p:sldId id="2798" r:id="rId45"/>
    <p:sldId id="2799" r:id="rId46"/>
    <p:sldId id="2800" r:id="rId47"/>
    <p:sldId id="2801" r:id="rId48"/>
    <p:sldId id="2802" r:id="rId49"/>
    <p:sldId id="2803" r:id="rId50"/>
    <p:sldId id="2804" r:id="rId51"/>
    <p:sldId id="2805" r:id="rId52"/>
    <p:sldId id="2806" r:id="rId53"/>
    <p:sldId id="2807" r:id="rId54"/>
    <p:sldId id="2808" r:id="rId55"/>
    <p:sldId id="2809" r:id="rId56"/>
    <p:sldId id="2810" r:id="rId57"/>
    <p:sldId id="2780" r:id="rId58"/>
    <p:sldId id="2784" r:id="rId59"/>
    <p:sldId id="263" r:id="rId60"/>
    <p:sldId id="384" r:id="rId61"/>
    <p:sldId id="2781" r:id="rId62"/>
    <p:sldId id="264" r:id="rId63"/>
    <p:sldId id="391" r:id="rId64"/>
    <p:sldId id="392" r:id="rId65"/>
    <p:sldId id="393" r:id="rId66"/>
    <p:sldId id="2814" r:id="rId67"/>
    <p:sldId id="377" r:id="rId68"/>
    <p:sldId id="2812" r:id="rId69"/>
    <p:sldId id="2777" r:id="rId70"/>
    <p:sldId id="2779" r:id="rId71"/>
    <p:sldId id="2813" r:id="rId72"/>
    <p:sldId id="266" r:id="rId73"/>
    <p:sldId id="2775" r:id="rId74"/>
    <p:sldId id="2760" r:id="rId75"/>
    <p:sldId id="2771" r:id="rId76"/>
    <p:sldId id="2774" r:id="rId77"/>
    <p:sldId id="2772" r:id="rId78"/>
    <p:sldId id="2773" r:id="rId79"/>
    <p:sldId id="2782" r:id="rId80"/>
    <p:sldId id="2786" r:id="rId81"/>
    <p:sldId id="2785" r:id="rId8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726" userDrawn="1">
          <p15:clr>
            <a:srgbClr val="A4A3A4"/>
          </p15:clr>
        </p15:guide>
        <p15:guide id="16" orient="horz" pos="4320" userDrawn="1">
          <p15:clr>
            <a:srgbClr val="A4A3A4"/>
          </p15:clr>
        </p15:guide>
        <p15:guide id="18" pos="14230" userDrawn="1">
          <p15:clr>
            <a:srgbClr val="A4A3A4"/>
          </p15:clr>
        </p15:guide>
        <p15:guide id="19" orient="horz" pos="2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B8BBC1"/>
    <a:srgbClr val="AA8A78"/>
    <a:srgbClr val="55677C"/>
    <a:srgbClr val="3C3B41"/>
    <a:srgbClr val="F3F3F3"/>
    <a:srgbClr val="FAF8FB"/>
    <a:srgbClr val="F4F3F5"/>
    <a:srgbClr val="EAEAEA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7" autoAdjust="0"/>
    <p:restoredTop sz="89405" autoAdjust="0"/>
  </p:normalViewPr>
  <p:slideViewPr>
    <p:cSldViewPr snapToGrid="0" snapToObjects="1">
      <p:cViewPr varScale="1">
        <p:scale>
          <a:sx n="50" d="100"/>
          <a:sy n="50" d="100"/>
        </p:scale>
        <p:origin x="1344" y="184"/>
      </p:cViewPr>
      <p:guideLst>
        <p:guide pos="7726"/>
        <p:guide orient="horz" pos="4320"/>
        <p:guide pos="14230"/>
        <p:guide orient="horz" pos="2088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768EA-13BD-4A4F-A38D-8561F748F2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A5E05-E848-439B-88A5-1DB4CCF3520D}">
      <dgm:prSet custT="1"/>
      <dgm:spPr/>
      <dgm:t>
        <a:bodyPr/>
        <a:lstStyle/>
        <a:p>
          <a:r>
            <a:rPr lang="en-US" sz="3600" dirty="0">
              <a:solidFill>
                <a:schemeClr val="tx2"/>
              </a:solidFill>
            </a:rPr>
            <a:t>1. "</a:t>
          </a:r>
          <a:r>
            <a:rPr lang="ko-KR" sz="3600" dirty="0">
              <a:solidFill>
                <a:schemeClr val="tx2"/>
              </a:solidFill>
            </a:rPr>
            <a:t>취미</a:t>
          </a:r>
          <a:r>
            <a:rPr lang="en-US" sz="3600" dirty="0">
              <a:solidFill>
                <a:schemeClr val="tx2"/>
              </a:solidFill>
            </a:rPr>
            <a:t>, </a:t>
          </a:r>
          <a:r>
            <a:rPr lang="ko-KR" sz="3600" dirty="0">
              <a:solidFill>
                <a:schemeClr val="tx2"/>
              </a:solidFill>
            </a:rPr>
            <a:t>관심사의 공유</a:t>
          </a:r>
          <a:r>
            <a:rPr lang="en-US" sz="3600" dirty="0">
              <a:solidFill>
                <a:schemeClr val="tx2"/>
              </a:solidFill>
            </a:rPr>
            <a:t>(46.8%)", "</a:t>
          </a:r>
          <a:r>
            <a:rPr lang="ko-KR" sz="3600" dirty="0">
              <a:solidFill>
                <a:schemeClr val="tx2"/>
              </a:solidFill>
            </a:rPr>
            <a:t>흥미 위주 콘텐츠 획득</a:t>
          </a:r>
          <a:r>
            <a:rPr lang="en-US" sz="3600" dirty="0">
              <a:solidFill>
                <a:schemeClr val="tx2"/>
              </a:solidFill>
            </a:rPr>
            <a:t>(46.4%)</a:t>
          </a:r>
        </a:p>
      </dgm:t>
    </dgm:pt>
    <dgm:pt modelId="{276FFDAA-FB28-4CD5-B901-63189B272952}" type="parTrans" cxnId="{61897F80-F214-4F51-8E12-3DD6B834E14B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08C5675A-1A32-4830-88E7-486191885DED}" type="sibTrans" cxnId="{61897F80-F214-4F51-8E12-3DD6B834E14B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12062718-D3F6-4206-8D4B-023DD647FFA0}">
      <dgm:prSet custT="1"/>
      <dgm:spPr/>
      <dgm:t>
        <a:bodyPr/>
        <a:lstStyle/>
        <a:p>
          <a:r>
            <a:rPr lang="en-US" sz="3600" b="1" dirty="0">
              <a:solidFill>
                <a:schemeClr val="tx2"/>
              </a:solidFill>
              <a:sym typeface="Wingdings" panose="05000000000000000000" pitchFamily="2" charset="2"/>
            </a:rPr>
            <a:t></a:t>
          </a:r>
          <a:r>
            <a:rPr lang="ko-KR" sz="3600" b="1" dirty="0">
              <a:solidFill>
                <a:schemeClr val="tx2"/>
              </a:solidFill>
            </a:rPr>
            <a:t> 이제는 </a:t>
          </a:r>
          <a:r>
            <a:rPr lang="en-US" sz="3600" b="1" dirty="0">
              <a:solidFill>
                <a:schemeClr val="tx2"/>
              </a:solidFill>
            </a:rPr>
            <a:t>SNS</a:t>
          </a:r>
          <a:r>
            <a:rPr lang="ko-KR" sz="3600" b="1" dirty="0">
              <a:solidFill>
                <a:schemeClr val="tx2"/>
              </a:solidFill>
            </a:rPr>
            <a:t>의 역할이 이전의 </a:t>
          </a:r>
          <a:r>
            <a:rPr lang="en-US" sz="3600" b="1" dirty="0">
              <a:solidFill>
                <a:schemeClr val="tx2"/>
              </a:solidFill>
            </a:rPr>
            <a:t>'</a:t>
          </a:r>
          <a:r>
            <a:rPr lang="ko-KR" sz="3600" b="1" dirty="0">
              <a:solidFill>
                <a:srgbClr val="0070C0"/>
              </a:solidFill>
            </a:rPr>
            <a:t>오프라인 인맥의 연결</a:t>
          </a:r>
          <a:r>
            <a:rPr lang="en-US" sz="3600" b="1" dirty="0">
              <a:solidFill>
                <a:schemeClr val="tx2"/>
              </a:solidFill>
            </a:rPr>
            <a:t>'</a:t>
          </a:r>
          <a:r>
            <a:rPr lang="ko-KR" sz="3600" b="1" dirty="0">
              <a:solidFill>
                <a:schemeClr val="tx2"/>
              </a:solidFill>
            </a:rPr>
            <a:t>이 아닌 </a:t>
          </a:r>
          <a:r>
            <a:rPr lang="en-US" sz="3600" b="1" dirty="0">
              <a:solidFill>
                <a:schemeClr val="tx2"/>
              </a:solidFill>
            </a:rPr>
            <a:t>'</a:t>
          </a:r>
          <a:r>
            <a:rPr lang="ko-KR" sz="3600" b="1" dirty="0">
              <a:solidFill>
                <a:srgbClr val="FF0000"/>
              </a:solidFill>
            </a:rPr>
            <a:t>콘텐츠 소비</a:t>
          </a:r>
          <a:r>
            <a:rPr lang="en-US" sz="3600" b="1" dirty="0">
              <a:solidFill>
                <a:schemeClr val="tx2"/>
              </a:solidFill>
            </a:rPr>
            <a:t>’</a:t>
          </a:r>
          <a:r>
            <a:rPr lang="ko-KR" sz="3600" b="1" dirty="0">
              <a:solidFill>
                <a:schemeClr val="tx2"/>
              </a:solidFill>
            </a:rPr>
            <a:t>로</a:t>
          </a:r>
          <a:r>
            <a:rPr lang="en-US" altLang="ko-KR" sz="3600" b="1" dirty="0">
              <a:solidFill>
                <a:schemeClr val="tx2"/>
              </a:solidFill>
            </a:rPr>
            <a:t> </a:t>
          </a:r>
          <a:r>
            <a:rPr lang="ko-KR" altLang="en-US" sz="3600" b="1" dirty="0">
              <a:solidFill>
                <a:schemeClr val="tx2"/>
              </a:solidFill>
            </a:rPr>
            <a:t>넘어갔음</a:t>
          </a:r>
          <a:endParaRPr lang="en-US" sz="3600" dirty="0">
            <a:solidFill>
              <a:schemeClr val="tx2"/>
            </a:solidFill>
          </a:endParaRPr>
        </a:p>
      </dgm:t>
    </dgm:pt>
    <dgm:pt modelId="{DEDF53F8-DDD9-4349-A178-47F7254F5967}" type="parTrans" cxnId="{E3F5BCFB-E4BE-4775-8C0E-0FFB4A581169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40134D49-40D6-43C0-8ACA-7E05635FBCF2}" type="sibTrans" cxnId="{E3F5BCFB-E4BE-4775-8C0E-0FFB4A581169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8F6EA707-E538-4F51-9A21-375A75857742}">
      <dgm:prSet custT="1"/>
      <dgm:spPr/>
      <dgm:t>
        <a:bodyPr/>
        <a:lstStyle/>
        <a:p>
          <a:r>
            <a:rPr lang="en-US" sz="3600" b="1">
              <a:solidFill>
                <a:schemeClr val="tx2"/>
              </a:solidFill>
            </a:rPr>
            <a:t>2 </a:t>
          </a:r>
          <a:r>
            <a:rPr lang="en-US" sz="3600">
              <a:solidFill>
                <a:schemeClr val="tx2"/>
              </a:solidFill>
            </a:rPr>
            <a:t>'SNS </a:t>
          </a:r>
          <a:r>
            <a:rPr lang="ko-KR" sz="3600">
              <a:solidFill>
                <a:schemeClr val="tx2"/>
              </a:solidFill>
            </a:rPr>
            <a:t>없으면 무리에 어울리지 못하고 혼자 지내는 사람</a:t>
          </a:r>
          <a:r>
            <a:rPr lang="en-US" sz="3600">
              <a:solidFill>
                <a:schemeClr val="tx2"/>
              </a:solidFill>
            </a:rPr>
            <a:t>?’</a:t>
          </a:r>
        </a:p>
      </dgm:t>
    </dgm:pt>
    <dgm:pt modelId="{79A46017-1AFC-41DF-B54C-31CCCE6D26B7}" type="parTrans" cxnId="{A6850CD5-8A5B-4652-958B-5D353449B9AB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8A04B3F3-D985-426B-AB65-E3948EBF0570}" type="sibTrans" cxnId="{A6850CD5-8A5B-4652-958B-5D353449B9AB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3ECF46A8-93C4-4F1C-AC71-BEC918B02409}">
      <dgm:prSet custT="1"/>
      <dgm:spPr/>
      <dgm:t>
        <a:bodyPr/>
        <a:lstStyle/>
        <a:p>
          <a:r>
            <a:rPr lang="en-US" sz="3600" dirty="0">
              <a:solidFill>
                <a:schemeClr val="tx2"/>
              </a:solidFill>
              <a:sym typeface="Wingdings" panose="05000000000000000000" pitchFamily="2" charset="2"/>
            </a:rPr>
            <a:t></a:t>
          </a:r>
          <a:r>
            <a:rPr lang="en-US" sz="3600" b="1" dirty="0">
              <a:solidFill>
                <a:schemeClr val="tx2"/>
              </a:solidFill>
            </a:rPr>
            <a:t> </a:t>
          </a:r>
          <a:r>
            <a:rPr lang="ko-KR" sz="3600" b="1" dirty="0">
              <a:solidFill>
                <a:schemeClr val="tx2"/>
              </a:solidFill>
            </a:rPr>
            <a:t>지인</a:t>
          </a:r>
          <a:r>
            <a:rPr lang="en-US" sz="3600" b="1" dirty="0">
              <a:solidFill>
                <a:schemeClr val="tx2"/>
              </a:solidFill>
            </a:rPr>
            <a:t>, </a:t>
          </a:r>
          <a:r>
            <a:rPr lang="ko-KR" sz="3600" b="1" dirty="0">
              <a:solidFill>
                <a:schemeClr val="tx2"/>
              </a:solidFill>
            </a:rPr>
            <a:t>친구와 교류를 위해 쓰는 사람은</a:t>
          </a:r>
          <a:endParaRPr lang="en-US" altLang="ko-KR" sz="3600" b="1" dirty="0">
            <a:solidFill>
              <a:schemeClr val="tx2"/>
            </a:solidFill>
          </a:endParaRPr>
        </a:p>
        <a:p>
          <a:r>
            <a:rPr lang="ko-KR" sz="3600" b="1" dirty="0">
              <a:solidFill>
                <a:schemeClr val="tx2"/>
              </a:solidFill>
            </a:rPr>
            <a:t> </a:t>
          </a:r>
          <a:r>
            <a:rPr lang="en-US" sz="3600" b="1" dirty="0">
              <a:solidFill>
                <a:schemeClr val="tx2"/>
              </a:solidFill>
            </a:rPr>
            <a:t>10</a:t>
          </a:r>
          <a:r>
            <a:rPr lang="ko-KR" sz="3600" b="1" dirty="0">
              <a:solidFill>
                <a:schemeClr val="tx2"/>
              </a:solidFill>
            </a:rPr>
            <a:t>명 중 </a:t>
          </a:r>
          <a:r>
            <a:rPr lang="en-US" sz="3600" b="1" dirty="0">
              <a:solidFill>
                <a:schemeClr val="tx2"/>
              </a:solidFill>
            </a:rPr>
            <a:t>3</a:t>
          </a:r>
          <a:r>
            <a:rPr lang="ko-KR" sz="3600" b="1" dirty="0">
              <a:solidFill>
                <a:schemeClr val="tx2"/>
              </a:solidFill>
            </a:rPr>
            <a:t>명 남짓으로 줄어듦</a:t>
          </a:r>
          <a:endParaRPr lang="en-US" sz="3600" dirty="0">
            <a:solidFill>
              <a:schemeClr val="tx2"/>
            </a:solidFill>
          </a:endParaRPr>
        </a:p>
      </dgm:t>
    </dgm:pt>
    <dgm:pt modelId="{C708CE98-57BE-4298-9907-B456C39940E9}" type="parTrans" cxnId="{2E96E1AB-7FEA-4354-B8A0-BBCE68E5DB9C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EDDB9AF8-B793-4885-B108-AC9DAC782881}" type="sibTrans" cxnId="{2E96E1AB-7FEA-4354-B8A0-BBCE68E5DB9C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62AD90BC-F090-4E73-BB31-ADB43CEE9143}" type="pres">
      <dgm:prSet presAssocID="{4A6768EA-13BD-4A4F-A38D-8561F748F25E}" presName="vert0" presStyleCnt="0">
        <dgm:presLayoutVars>
          <dgm:dir/>
          <dgm:animOne val="branch"/>
          <dgm:animLvl val="lvl"/>
        </dgm:presLayoutVars>
      </dgm:prSet>
      <dgm:spPr/>
    </dgm:pt>
    <dgm:pt modelId="{B4BCD2BD-F266-4F16-B47D-F76623F6CACA}" type="pres">
      <dgm:prSet presAssocID="{FE2A5E05-E848-439B-88A5-1DB4CCF3520D}" presName="thickLine" presStyleLbl="alignNode1" presStyleIdx="0" presStyleCnt="4"/>
      <dgm:spPr/>
    </dgm:pt>
    <dgm:pt modelId="{12B906DA-EDCF-4891-9F2E-349FBAD6F291}" type="pres">
      <dgm:prSet presAssocID="{FE2A5E05-E848-439B-88A5-1DB4CCF3520D}" presName="horz1" presStyleCnt="0"/>
      <dgm:spPr/>
    </dgm:pt>
    <dgm:pt modelId="{7982BE58-3490-47F3-B619-DC0316341C9E}" type="pres">
      <dgm:prSet presAssocID="{FE2A5E05-E848-439B-88A5-1DB4CCF3520D}" presName="tx1" presStyleLbl="revTx" presStyleIdx="0" presStyleCnt="4"/>
      <dgm:spPr/>
    </dgm:pt>
    <dgm:pt modelId="{2D3ACE93-4210-4106-8D23-A5E162E9F7F3}" type="pres">
      <dgm:prSet presAssocID="{FE2A5E05-E848-439B-88A5-1DB4CCF3520D}" presName="vert1" presStyleCnt="0"/>
      <dgm:spPr/>
    </dgm:pt>
    <dgm:pt modelId="{7C964C9D-35FC-45B3-8B29-447C6CCF2B44}" type="pres">
      <dgm:prSet presAssocID="{12062718-D3F6-4206-8D4B-023DD647FFA0}" presName="thickLine" presStyleLbl="alignNode1" presStyleIdx="1" presStyleCnt="4"/>
      <dgm:spPr/>
    </dgm:pt>
    <dgm:pt modelId="{41887491-AA07-41ED-97D1-5E805383E1FA}" type="pres">
      <dgm:prSet presAssocID="{12062718-D3F6-4206-8D4B-023DD647FFA0}" presName="horz1" presStyleCnt="0"/>
      <dgm:spPr/>
    </dgm:pt>
    <dgm:pt modelId="{49CD6280-BEC2-4FA3-B0A0-C0B23C9F706B}" type="pres">
      <dgm:prSet presAssocID="{12062718-D3F6-4206-8D4B-023DD647FFA0}" presName="tx1" presStyleLbl="revTx" presStyleIdx="1" presStyleCnt="4" custScaleY="92060"/>
      <dgm:spPr/>
    </dgm:pt>
    <dgm:pt modelId="{CC1A2929-91E2-4781-A10E-147EE300A09F}" type="pres">
      <dgm:prSet presAssocID="{12062718-D3F6-4206-8D4B-023DD647FFA0}" presName="vert1" presStyleCnt="0"/>
      <dgm:spPr/>
    </dgm:pt>
    <dgm:pt modelId="{C5345FA5-B60D-462E-86AA-CDAC155D53E8}" type="pres">
      <dgm:prSet presAssocID="{8F6EA707-E538-4F51-9A21-375A75857742}" presName="thickLine" presStyleLbl="alignNode1" presStyleIdx="2" presStyleCnt="4"/>
      <dgm:spPr/>
    </dgm:pt>
    <dgm:pt modelId="{1D39EB16-ED98-48EB-8BA8-3C9364C0024D}" type="pres">
      <dgm:prSet presAssocID="{8F6EA707-E538-4F51-9A21-375A75857742}" presName="horz1" presStyleCnt="0"/>
      <dgm:spPr/>
    </dgm:pt>
    <dgm:pt modelId="{37B8697E-8749-4166-B016-77397C9FA363}" type="pres">
      <dgm:prSet presAssocID="{8F6EA707-E538-4F51-9A21-375A75857742}" presName="tx1" presStyleLbl="revTx" presStyleIdx="2" presStyleCnt="4" custScaleY="74559"/>
      <dgm:spPr/>
    </dgm:pt>
    <dgm:pt modelId="{FBE48ED3-EB49-47AB-9EF9-83CF06822D5E}" type="pres">
      <dgm:prSet presAssocID="{8F6EA707-E538-4F51-9A21-375A75857742}" presName="vert1" presStyleCnt="0"/>
      <dgm:spPr/>
    </dgm:pt>
    <dgm:pt modelId="{76070A2C-73A7-4D90-BC35-655F4BA75662}" type="pres">
      <dgm:prSet presAssocID="{3ECF46A8-93C4-4F1C-AC71-BEC918B02409}" presName="thickLine" presStyleLbl="alignNode1" presStyleIdx="3" presStyleCnt="4"/>
      <dgm:spPr/>
    </dgm:pt>
    <dgm:pt modelId="{72805474-2F1D-4A66-928C-63271B1B56F2}" type="pres">
      <dgm:prSet presAssocID="{3ECF46A8-93C4-4F1C-AC71-BEC918B02409}" presName="horz1" presStyleCnt="0"/>
      <dgm:spPr/>
    </dgm:pt>
    <dgm:pt modelId="{749513F3-6C6D-4C70-88F1-F327815D08D1}" type="pres">
      <dgm:prSet presAssocID="{3ECF46A8-93C4-4F1C-AC71-BEC918B02409}" presName="tx1" presStyleLbl="revTx" presStyleIdx="3" presStyleCnt="4" custLinFactNeighborX="0" custLinFactNeighborY="3241"/>
      <dgm:spPr/>
    </dgm:pt>
    <dgm:pt modelId="{A685CA40-F537-4A18-B9E1-204BC1979387}" type="pres">
      <dgm:prSet presAssocID="{3ECF46A8-93C4-4F1C-AC71-BEC918B02409}" presName="vert1" presStyleCnt="0"/>
      <dgm:spPr/>
    </dgm:pt>
  </dgm:ptLst>
  <dgm:cxnLst>
    <dgm:cxn modelId="{99B38913-837C-4052-9531-41FA8CEF9E06}" type="presOf" srcId="{12062718-D3F6-4206-8D4B-023DD647FFA0}" destId="{49CD6280-BEC2-4FA3-B0A0-C0B23C9F706B}" srcOrd="0" destOrd="0" presId="urn:microsoft.com/office/officeart/2008/layout/LinedList"/>
    <dgm:cxn modelId="{90799419-3ADE-4AAF-A1BD-23FAA394822F}" type="presOf" srcId="{3ECF46A8-93C4-4F1C-AC71-BEC918B02409}" destId="{749513F3-6C6D-4C70-88F1-F327815D08D1}" srcOrd="0" destOrd="0" presId="urn:microsoft.com/office/officeart/2008/layout/LinedList"/>
    <dgm:cxn modelId="{EBDD564B-544B-4AC6-B559-099527512A33}" type="presOf" srcId="{8F6EA707-E538-4F51-9A21-375A75857742}" destId="{37B8697E-8749-4166-B016-77397C9FA363}" srcOrd="0" destOrd="0" presId="urn:microsoft.com/office/officeart/2008/layout/LinedList"/>
    <dgm:cxn modelId="{9B71E37C-443D-49C3-BAA9-BD31D7F6363C}" type="presOf" srcId="{4A6768EA-13BD-4A4F-A38D-8561F748F25E}" destId="{62AD90BC-F090-4E73-BB31-ADB43CEE9143}" srcOrd="0" destOrd="0" presId="urn:microsoft.com/office/officeart/2008/layout/LinedList"/>
    <dgm:cxn modelId="{61897F80-F214-4F51-8E12-3DD6B834E14B}" srcId="{4A6768EA-13BD-4A4F-A38D-8561F748F25E}" destId="{FE2A5E05-E848-439B-88A5-1DB4CCF3520D}" srcOrd="0" destOrd="0" parTransId="{276FFDAA-FB28-4CD5-B901-63189B272952}" sibTransId="{08C5675A-1A32-4830-88E7-486191885DED}"/>
    <dgm:cxn modelId="{2E96E1AB-7FEA-4354-B8A0-BBCE68E5DB9C}" srcId="{4A6768EA-13BD-4A4F-A38D-8561F748F25E}" destId="{3ECF46A8-93C4-4F1C-AC71-BEC918B02409}" srcOrd="3" destOrd="0" parTransId="{C708CE98-57BE-4298-9907-B456C39940E9}" sibTransId="{EDDB9AF8-B793-4885-B108-AC9DAC782881}"/>
    <dgm:cxn modelId="{37D138B5-13C7-4C7F-9D16-BA93281398DD}" type="presOf" srcId="{FE2A5E05-E848-439B-88A5-1DB4CCF3520D}" destId="{7982BE58-3490-47F3-B619-DC0316341C9E}" srcOrd="0" destOrd="0" presId="urn:microsoft.com/office/officeart/2008/layout/LinedList"/>
    <dgm:cxn modelId="{A6850CD5-8A5B-4652-958B-5D353449B9AB}" srcId="{4A6768EA-13BD-4A4F-A38D-8561F748F25E}" destId="{8F6EA707-E538-4F51-9A21-375A75857742}" srcOrd="2" destOrd="0" parTransId="{79A46017-1AFC-41DF-B54C-31CCCE6D26B7}" sibTransId="{8A04B3F3-D985-426B-AB65-E3948EBF0570}"/>
    <dgm:cxn modelId="{E3F5BCFB-E4BE-4775-8C0E-0FFB4A581169}" srcId="{4A6768EA-13BD-4A4F-A38D-8561F748F25E}" destId="{12062718-D3F6-4206-8D4B-023DD647FFA0}" srcOrd="1" destOrd="0" parTransId="{DEDF53F8-DDD9-4349-A178-47F7254F5967}" sibTransId="{40134D49-40D6-43C0-8ACA-7E05635FBCF2}"/>
    <dgm:cxn modelId="{32AC8E29-EF2F-40FC-8A16-EFDE1A7335EB}" type="presParOf" srcId="{62AD90BC-F090-4E73-BB31-ADB43CEE9143}" destId="{B4BCD2BD-F266-4F16-B47D-F76623F6CACA}" srcOrd="0" destOrd="0" presId="urn:microsoft.com/office/officeart/2008/layout/LinedList"/>
    <dgm:cxn modelId="{01F8F332-A251-48C1-933C-8781A77B5943}" type="presParOf" srcId="{62AD90BC-F090-4E73-BB31-ADB43CEE9143}" destId="{12B906DA-EDCF-4891-9F2E-349FBAD6F291}" srcOrd="1" destOrd="0" presId="urn:microsoft.com/office/officeart/2008/layout/LinedList"/>
    <dgm:cxn modelId="{3D31A3D6-690F-4FD4-B21A-89B07390AE04}" type="presParOf" srcId="{12B906DA-EDCF-4891-9F2E-349FBAD6F291}" destId="{7982BE58-3490-47F3-B619-DC0316341C9E}" srcOrd="0" destOrd="0" presId="urn:microsoft.com/office/officeart/2008/layout/LinedList"/>
    <dgm:cxn modelId="{BA675F0F-284B-407C-8195-F655B75A4F2C}" type="presParOf" srcId="{12B906DA-EDCF-4891-9F2E-349FBAD6F291}" destId="{2D3ACE93-4210-4106-8D23-A5E162E9F7F3}" srcOrd="1" destOrd="0" presId="urn:microsoft.com/office/officeart/2008/layout/LinedList"/>
    <dgm:cxn modelId="{EB6A8E75-819B-421D-9C9C-A6B5FBEC5E8E}" type="presParOf" srcId="{62AD90BC-F090-4E73-BB31-ADB43CEE9143}" destId="{7C964C9D-35FC-45B3-8B29-447C6CCF2B44}" srcOrd="2" destOrd="0" presId="urn:microsoft.com/office/officeart/2008/layout/LinedList"/>
    <dgm:cxn modelId="{877BB8F7-8D5B-4C73-A0A4-F109A9BBCD7C}" type="presParOf" srcId="{62AD90BC-F090-4E73-BB31-ADB43CEE9143}" destId="{41887491-AA07-41ED-97D1-5E805383E1FA}" srcOrd="3" destOrd="0" presId="urn:microsoft.com/office/officeart/2008/layout/LinedList"/>
    <dgm:cxn modelId="{8F4A7F33-6F85-4F8B-B50A-B1DA13B6ACEA}" type="presParOf" srcId="{41887491-AA07-41ED-97D1-5E805383E1FA}" destId="{49CD6280-BEC2-4FA3-B0A0-C0B23C9F706B}" srcOrd="0" destOrd="0" presId="urn:microsoft.com/office/officeart/2008/layout/LinedList"/>
    <dgm:cxn modelId="{8250660D-A58B-4267-8BCF-380F5F99331D}" type="presParOf" srcId="{41887491-AA07-41ED-97D1-5E805383E1FA}" destId="{CC1A2929-91E2-4781-A10E-147EE300A09F}" srcOrd="1" destOrd="0" presId="urn:microsoft.com/office/officeart/2008/layout/LinedList"/>
    <dgm:cxn modelId="{FD9E339B-2239-4785-B551-65F62612F3DA}" type="presParOf" srcId="{62AD90BC-F090-4E73-BB31-ADB43CEE9143}" destId="{C5345FA5-B60D-462E-86AA-CDAC155D53E8}" srcOrd="4" destOrd="0" presId="urn:microsoft.com/office/officeart/2008/layout/LinedList"/>
    <dgm:cxn modelId="{9A755CBB-B674-4202-8CD6-C548ABE7A27C}" type="presParOf" srcId="{62AD90BC-F090-4E73-BB31-ADB43CEE9143}" destId="{1D39EB16-ED98-48EB-8BA8-3C9364C0024D}" srcOrd="5" destOrd="0" presId="urn:microsoft.com/office/officeart/2008/layout/LinedList"/>
    <dgm:cxn modelId="{F4693936-DD83-4969-AFBA-C091C43D51B0}" type="presParOf" srcId="{1D39EB16-ED98-48EB-8BA8-3C9364C0024D}" destId="{37B8697E-8749-4166-B016-77397C9FA363}" srcOrd="0" destOrd="0" presId="urn:microsoft.com/office/officeart/2008/layout/LinedList"/>
    <dgm:cxn modelId="{05C685C9-1559-4859-88C9-892560C0199D}" type="presParOf" srcId="{1D39EB16-ED98-48EB-8BA8-3C9364C0024D}" destId="{FBE48ED3-EB49-47AB-9EF9-83CF06822D5E}" srcOrd="1" destOrd="0" presId="urn:microsoft.com/office/officeart/2008/layout/LinedList"/>
    <dgm:cxn modelId="{6E76EFB2-4507-4C36-958B-C4699AA87D5A}" type="presParOf" srcId="{62AD90BC-F090-4E73-BB31-ADB43CEE9143}" destId="{76070A2C-73A7-4D90-BC35-655F4BA75662}" srcOrd="6" destOrd="0" presId="urn:microsoft.com/office/officeart/2008/layout/LinedList"/>
    <dgm:cxn modelId="{CEA60827-A2E3-47FB-B009-DA620BFAE6DA}" type="presParOf" srcId="{62AD90BC-F090-4E73-BB31-ADB43CEE9143}" destId="{72805474-2F1D-4A66-928C-63271B1B56F2}" srcOrd="7" destOrd="0" presId="urn:microsoft.com/office/officeart/2008/layout/LinedList"/>
    <dgm:cxn modelId="{DE2C5F75-EE41-460E-B85F-CCF5E7EEE480}" type="presParOf" srcId="{72805474-2F1D-4A66-928C-63271B1B56F2}" destId="{749513F3-6C6D-4C70-88F1-F327815D08D1}" srcOrd="0" destOrd="0" presId="urn:microsoft.com/office/officeart/2008/layout/LinedList"/>
    <dgm:cxn modelId="{48F3A92A-55BA-49C4-B58B-F80BD316FE67}" type="presParOf" srcId="{72805474-2F1D-4A66-928C-63271B1B56F2}" destId="{A685CA40-F537-4A18-B9E1-204BC19793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6768EA-13BD-4A4F-A38D-8561F748F25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A5E05-E848-439B-88A5-1DB4CCF3520D}">
      <dgm:prSet custT="1"/>
      <dgm:spPr/>
      <dgm:t>
        <a:bodyPr/>
        <a:lstStyle/>
        <a:p>
          <a:r>
            <a:rPr lang="en-US" altLang="ko-KR" sz="3200" b="1" dirty="0">
              <a:solidFill>
                <a:srgbClr val="000000"/>
              </a:solidFill>
            </a:rPr>
            <a:t>1. 20</a:t>
          </a:r>
          <a:r>
            <a:rPr lang="ko-KR" altLang="en-US" sz="3200" b="1" dirty="0">
              <a:solidFill>
                <a:srgbClr val="000000"/>
              </a:solidFill>
            </a:rPr>
            <a:t>대와 </a:t>
          </a:r>
          <a:r>
            <a:rPr lang="en-US" altLang="ko-KR" sz="3200" b="1" dirty="0">
              <a:solidFill>
                <a:srgbClr val="000000"/>
              </a:solidFill>
            </a:rPr>
            <a:t>30</a:t>
          </a:r>
          <a:r>
            <a:rPr lang="ko-KR" altLang="en-US" sz="3200" b="1" dirty="0">
              <a:solidFill>
                <a:srgbClr val="000000"/>
              </a:solidFill>
            </a:rPr>
            <a:t>대 </a:t>
          </a:r>
          <a:r>
            <a:rPr lang="ko-KR" altLang="en-US" sz="3200" dirty="0">
              <a:solidFill>
                <a:srgbClr val="000000"/>
              </a:solidFill>
            </a:rPr>
            <a:t>사이에서는 기존 </a:t>
          </a:r>
          <a:r>
            <a:rPr lang="en-US" altLang="ko-KR" sz="3200" b="1" dirty="0">
              <a:solidFill>
                <a:srgbClr val="0070C0"/>
              </a:solidFill>
            </a:rPr>
            <a:t>"</a:t>
          </a:r>
          <a:r>
            <a:rPr lang="ko-KR" altLang="en-US" sz="3200" b="1" dirty="0">
              <a:solidFill>
                <a:srgbClr val="0070C0"/>
              </a:solidFill>
            </a:rPr>
            <a:t>텍스트</a:t>
          </a:r>
          <a:r>
            <a:rPr lang="en-US" altLang="ko-KR" sz="3200" b="1" dirty="0">
              <a:solidFill>
                <a:srgbClr val="0070C0"/>
              </a:solidFill>
            </a:rPr>
            <a:t>" </a:t>
          </a:r>
          <a:r>
            <a:rPr lang="ko-KR" altLang="en-US" sz="3200" b="1" dirty="0">
              <a:solidFill>
                <a:srgbClr val="0070C0"/>
              </a:solidFill>
            </a:rPr>
            <a:t>기반</a:t>
          </a:r>
          <a:r>
            <a:rPr lang="ko-KR" altLang="en-US" sz="3200" b="0" dirty="0">
              <a:solidFill>
                <a:schemeClr val="tx2"/>
              </a:solidFill>
            </a:rPr>
            <a:t>의</a:t>
          </a:r>
          <a:r>
            <a:rPr lang="ko-KR" altLang="en-US" sz="3200" b="1" dirty="0">
              <a:solidFill>
                <a:srgbClr val="0070C0"/>
              </a:solidFill>
            </a:rPr>
            <a:t> </a:t>
          </a:r>
          <a:r>
            <a:rPr lang="en-US" altLang="ko-KR" sz="3200" dirty="0">
              <a:solidFill>
                <a:srgbClr val="000000"/>
              </a:solidFill>
            </a:rPr>
            <a:t>SNS</a:t>
          </a:r>
          <a:r>
            <a:rPr lang="ko-KR" altLang="en-US" sz="3200" dirty="0">
              <a:solidFill>
                <a:srgbClr val="000000"/>
              </a:solidFill>
            </a:rPr>
            <a:t>인 페이스북이나 트위터의 이용률은 감소</a:t>
          </a:r>
          <a:endParaRPr lang="en-US" sz="3200" dirty="0">
            <a:solidFill>
              <a:schemeClr val="tx2"/>
            </a:solidFill>
          </a:endParaRPr>
        </a:p>
      </dgm:t>
    </dgm:pt>
    <dgm:pt modelId="{276FFDAA-FB28-4CD5-B901-63189B272952}" type="parTrans" cxnId="{61897F80-F214-4F51-8E12-3DD6B834E14B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08C5675A-1A32-4830-88E7-486191885DED}" type="sibTrans" cxnId="{61897F80-F214-4F51-8E12-3DD6B834E14B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12062718-D3F6-4206-8D4B-023DD647FFA0}">
      <dgm:prSet custT="1"/>
      <dgm:spPr/>
      <dgm:t>
        <a:bodyPr/>
        <a:lstStyle/>
        <a:p>
          <a:r>
            <a:rPr lang="en-US" altLang="ko-KR" sz="3200" b="0" dirty="0">
              <a:solidFill>
                <a:srgbClr val="000000"/>
              </a:solidFill>
              <a:sym typeface="Wingdings" panose="05000000000000000000" pitchFamily="2" charset="2"/>
            </a:rPr>
            <a:t> </a:t>
          </a:r>
          <a:r>
            <a:rPr lang="ko-KR" altLang="en-US" sz="3200" b="0" dirty="0">
              <a:solidFill>
                <a:srgbClr val="000000"/>
              </a:solidFill>
              <a:sym typeface="Wingdings" panose="05000000000000000000" pitchFamily="2" charset="2"/>
            </a:rPr>
            <a:t>반면에 </a:t>
          </a:r>
          <a:r>
            <a:rPr lang="en-US" altLang="ko-KR" sz="3200" b="1" dirty="0">
              <a:solidFill>
                <a:srgbClr val="FF0000"/>
              </a:solidFill>
            </a:rPr>
            <a:t>"</a:t>
          </a:r>
          <a:r>
            <a:rPr lang="ko-KR" altLang="en-US" sz="3200" b="1" dirty="0">
              <a:solidFill>
                <a:srgbClr val="FF0000"/>
              </a:solidFill>
            </a:rPr>
            <a:t>이미지</a:t>
          </a:r>
          <a:r>
            <a:rPr lang="en-US" altLang="ko-KR" sz="3200" b="1" dirty="0">
              <a:solidFill>
                <a:srgbClr val="FF0000"/>
              </a:solidFill>
            </a:rPr>
            <a:t>" </a:t>
          </a:r>
          <a:r>
            <a:rPr lang="ko-KR" altLang="en-US" sz="3200" b="1" dirty="0">
              <a:solidFill>
                <a:srgbClr val="FF0000"/>
              </a:solidFill>
            </a:rPr>
            <a:t>기반</a:t>
          </a:r>
          <a:r>
            <a:rPr lang="ko-KR" altLang="en-US" sz="3200" b="0" dirty="0">
              <a:solidFill>
                <a:srgbClr val="000000"/>
              </a:solidFill>
            </a:rPr>
            <a:t>의</a:t>
          </a:r>
          <a:r>
            <a:rPr lang="ko-KR" altLang="en-US" sz="3200" dirty="0">
              <a:solidFill>
                <a:srgbClr val="000000"/>
              </a:solidFill>
            </a:rPr>
            <a:t> </a:t>
          </a:r>
          <a:r>
            <a:rPr lang="en-US" altLang="ko-KR" sz="3200" dirty="0">
              <a:solidFill>
                <a:srgbClr val="000000"/>
              </a:solidFill>
            </a:rPr>
            <a:t>SNS</a:t>
          </a:r>
          <a:r>
            <a:rPr lang="ko-KR" altLang="en-US" sz="3200" dirty="0">
              <a:solidFill>
                <a:srgbClr val="000000"/>
              </a:solidFill>
            </a:rPr>
            <a:t>인 인스타그램 이용률이 늘어나고 있다</a:t>
          </a:r>
          <a:r>
            <a:rPr lang="en-US" altLang="ko-KR" sz="3200" dirty="0">
              <a:solidFill>
                <a:srgbClr val="000000"/>
              </a:solidFill>
            </a:rPr>
            <a:t>.</a:t>
          </a:r>
          <a:endParaRPr lang="en-US" sz="3200" dirty="0">
            <a:solidFill>
              <a:schemeClr val="tx2"/>
            </a:solidFill>
          </a:endParaRPr>
        </a:p>
      </dgm:t>
    </dgm:pt>
    <dgm:pt modelId="{DEDF53F8-DDD9-4349-A178-47F7254F5967}" type="parTrans" cxnId="{E3F5BCFB-E4BE-4775-8C0E-0FFB4A581169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40134D49-40D6-43C0-8ACA-7E05635FBCF2}" type="sibTrans" cxnId="{E3F5BCFB-E4BE-4775-8C0E-0FFB4A581169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8F6EA707-E538-4F51-9A21-375A75857742}">
      <dgm:prSet custT="1"/>
      <dgm:spPr/>
      <dgm:t>
        <a:bodyPr/>
        <a:lstStyle/>
        <a:p>
          <a:r>
            <a:rPr lang="en-US" altLang="ko-KR" sz="3200" b="0" dirty="0">
              <a:solidFill>
                <a:schemeClr val="tx2"/>
              </a:solidFill>
            </a:rPr>
            <a:t>2. </a:t>
          </a:r>
          <a:r>
            <a:rPr lang="ko-KR" altLang="en-US" sz="3200" b="1" dirty="0">
              <a:solidFill>
                <a:srgbClr val="FF0000"/>
              </a:solidFill>
            </a:rPr>
            <a:t>자신의 일상 사진</a:t>
          </a:r>
          <a:r>
            <a:rPr lang="ko-KR" altLang="en-US" sz="3200" b="0" dirty="0">
              <a:solidFill>
                <a:schemeClr val="tx2"/>
              </a:solidFill>
            </a:rPr>
            <a:t>이나</a:t>
          </a:r>
          <a:r>
            <a:rPr lang="ko-KR" altLang="en-US" sz="3200" b="1" dirty="0">
              <a:solidFill>
                <a:srgbClr val="FF0000"/>
              </a:solidFill>
            </a:rPr>
            <a:t> 영상</a:t>
          </a:r>
          <a:r>
            <a:rPr lang="ko-KR" altLang="en-US" sz="3200" dirty="0">
              <a:solidFill>
                <a:srgbClr val="000000"/>
              </a:solidFill>
            </a:rPr>
            <a:t>을 게시할 수 있는 </a:t>
          </a:r>
          <a:r>
            <a:rPr lang="en-US" altLang="ko-KR" sz="3200" dirty="0">
              <a:solidFill>
                <a:srgbClr val="000000"/>
              </a:solidFill>
            </a:rPr>
            <a:t>"</a:t>
          </a:r>
          <a:r>
            <a:rPr lang="ko-KR" altLang="en-US" sz="3200" dirty="0">
              <a:solidFill>
                <a:srgbClr val="000000"/>
              </a:solidFill>
            </a:rPr>
            <a:t>게시물</a:t>
          </a:r>
          <a:r>
            <a:rPr lang="en-US" altLang="ko-KR" sz="3200" dirty="0">
              <a:solidFill>
                <a:srgbClr val="000000"/>
              </a:solidFill>
            </a:rPr>
            <a:t>" </a:t>
          </a:r>
          <a:r>
            <a:rPr lang="ko-KR" altLang="en-US" sz="3200" dirty="0">
              <a:solidFill>
                <a:srgbClr val="000000"/>
              </a:solidFill>
            </a:rPr>
            <a:t>기능과 </a:t>
          </a:r>
          <a:r>
            <a:rPr lang="en-US" altLang="ko-KR" sz="3200" dirty="0">
              <a:solidFill>
                <a:srgbClr val="000000"/>
              </a:solidFill>
            </a:rPr>
            <a:t>24</a:t>
          </a:r>
          <a:r>
            <a:rPr lang="ko-KR" altLang="en-US" sz="3200" dirty="0">
              <a:solidFill>
                <a:srgbClr val="000000"/>
              </a:solidFill>
            </a:rPr>
            <a:t>시간 동안만 </a:t>
          </a:r>
          <a:r>
            <a:rPr lang="ko-KR" altLang="en-US" sz="3200" b="1" dirty="0">
              <a:solidFill>
                <a:srgbClr val="FF0000"/>
              </a:solidFill>
            </a:rPr>
            <a:t>공개</a:t>
          </a:r>
          <a:r>
            <a:rPr lang="ko-KR" altLang="en-US" sz="3200" b="0" dirty="0">
              <a:solidFill>
                <a:schemeClr val="tx2"/>
              </a:solidFill>
            </a:rPr>
            <a:t>되는</a:t>
          </a:r>
          <a:r>
            <a:rPr lang="ko-KR" altLang="en-US" sz="3200" b="1" dirty="0">
              <a:solidFill>
                <a:srgbClr val="FF0000"/>
              </a:solidFill>
            </a:rPr>
            <a:t> 영상 기반</a:t>
          </a:r>
          <a:r>
            <a:rPr lang="ko-KR" altLang="en-US" sz="3200" b="0" dirty="0">
              <a:solidFill>
                <a:srgbClr val="000000"/>
              </a:solidFill>
            </a:rPr>
            <a:t>의</a:t>
          </a:r>
          <a:r>
            <a:rPr lang="ko-KR" altLang="en-US" sz="3200" b="1" dirty="0">
              <a:solidFill>
                <a:srgbClr val="FF0000"/>
              </a:solidFill>
            </a:rPr>
            <a:t> </a:t>
          </a:r>
          <a:r>
            <a:rPr lang="en-US" altLang="ko-KR" sz="3200" dirty="0">
              <a:solidFill>
                <a:srgbClr val="000000"/>
              </a:solidFill>
            </a:rPr>
            <a:t>"</a:t>
          </a:r>
          <a:r>
            <a:rPr lang="ko-KR" altLang="en-US" sz="3200" dirty="0">
              <a:solidFill>
                <a:srgbClr val="000000"/>
              </a:solidFill>
            </a:rPr>
            <a:t>스토리</a:t>
          </a:r>
          <a:r>
            <a:rPr lang="en-US" altLang="ko-KR" sz="3200" dirty="0">
              <a:solidFill>
                <a:srgbClr val="000000"/>
              </a:solidFill>
            </a:rPr>
            <a:t>" </a:t>
          </a:r>
          <a:r>
            <a:rPr lang="ko-KR" altLang="en-US" sz="3200" dirty="0">
              <a:solidFill>
                <a:srgbClr val="000000"/>
              </a:solidFill>
            </a:rPr>
            <a:t>기능의 사용이 활발</a:t>
          </a:r>
          <a:endParaRPr lang="en-US" sz="3200" dirty="0">
            <a:solidFill>
              <a:schemeClr val="tx2"/>
            </a:solidFill>
          </a:endParaRPr>
        </a:p>
      </dgm:t>
    </dgm:pt>
    <dgm:pt modelId="{79A46017-1AFC-41DF-B54C-31CCCE6D26B7}" type="parTrans" cxnId="{A6850CD5-8A5B-4652-958B-5D353449B9AB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8A04B3F3-D985-426B-AB65-E3948EBF0570}" type="sibTrans" cxnId="{A6850CD5-8A5B-4652-958B-5D353449B9AB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3ECF46A8-93C4-4F1C-AC71-BEC918B02409}">
      <dgm:prSet custT="1"/>
      <dgm:spPr/>
      <dgm:t>
        <a:bodyPr/>
        <a:lstStyle/>
        <a:p>
          <a:r>
            <a:rPr lang="en-US" altLang="ko-KR" sz="3200" dirty="0">
              <a:solidFill>
                <a:srgbClr val="000000"/>
              </a:solidFill>
              <a:sym typeface="Wingdings" panose="05000000000000000000" pitchFamily="2" charset="2"/>
            </a:rPr>
            <a:t> </a:t>
          </a:r>
          <a:r>
            <a:rPr lang="ko-KR" altLang="en-US" sz="3200" dirty="0">
              <a:solidFill>
                <a:srgbClr val="000000"/>
              </a:solidFill>
            </a:rPr>
            <a:t>이는 </a:t>
          </a:r>
          <a:r>
            <a:rPr lang="en-US" altLang="ko-KR" sz="3200" dirty="0">
              <a:solidFill>
                <a:srgbClr val="000000"/>
              </a:solidFill>
            </a:rPr>
            <a:t>"</a:t>
          </a:r>
          <a:r>
            <a:rPr lang="ko-KR" altLang="en-US" sz="3200" b="1" dirty="0">
              <a:solidFill>
                <a:srgbClr val="FF0000"/>
              </a:solidFill>
            </a:rPr>
            <a:t>개인의 사생활</a:t>
          </a:r>
          <a:r>
            <a:rPr lang="en-US" altLang="ko-KR" sz="3200" b="1" dirty="0">
              <a:solidFill>
                <a:srgbClr val="FF0000"/>
              </a:solidFill>
            </a:rPr>
            <a:t>"</a:t>
          </a:r>
          <a:r>
            <a:rPr lang="ko-KR" altLang="en-US" sz="3200" b="0" dirty="0">
              <a:solidFill>
                <a:schemeClr val="tx2"/>
              </a:solidFill>
            </a:rPr>
            <a:t>이</a:t>
          </a:r>
          <a:r>
            <a:rPr lang="ko-KR" altLang="en-US" sz="3200" b="1" dirty="0">
              <a:solidFill>
                <a:srgbClr val="FF0000"/>
              </a:solidFill>
            </a:rPr>
            <a:t> 하나의 콘텐츠로써 </a:t>
          </a:r>
          <a:r>
            <a:rPr lang="ko-KR" altLang="en-US" sz="3200" dirty="0">
              <a:solidFill>
                <a:srgbClr val="000000"/>
              </a:solidFill>
            </a:rPr>
            <a:t>자리 잡았다고 말할 수 있다</a:t>
          </a:r>
          <a:r>
            <a:rPr lang="en-US" altLang="ko-KR" sz="3200" dirty="0">
              <a:solidFill>
                <a:srgbClr val="000000"/>
              </a:solidFill>
            </a:rPr>
            <a:t>.</a:t>
          </a:r>
          <a:endParaRPr lang="en-US" sz="3200" dirty="0">
            <a:solidFill>
              <a:schemeClr val="tx2"/>
            </a:solidFill>
          </a:endParaRPr>
        </a:p>
      </dgm:t>
    </dgm:pt>
    <dgm:pt modelId="{C708CE98-57BE-4298-9907-B456C39940E9}" type="parTrans" cxnId="{2E96E1AB-7FEA-4354-B8A0-BBCE68E5DB9C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EDDB9AF8-B793-4885-B108-AC9DAC782881}" type="sibTrans" cxnId="{2E96E1AB-7FEA-4354-B8A0-BBCE68E5DB9C}">
      <dgm:prSet/>
      <dgm:spPr/>
      <dgm:t>
        <a:bodyPr/>
        <a:lstStyle/>
        <a:p>
          <a:endParaRPr lang="en-US" sz="1600">
            <a:solidFill>
              <a:schemeClr val="tx2"/>
            </a:solidFill>
          </a:endParaRPr>
        </a:p>
      </dgm:t>
    </dgm:pt>
    <dgm:pt modelId="{62AD90BC-F090-4E73-BB31-ADB43CEE9143}" type="pres">
      <dgm:prSet presAssocID="{4A6768EA-13BD-4A4F-A38D-8561F748F25E}" presName="vert0" presStyleCnt="0">
        <dgm:presLayoutVars>
          <dgm:dir/>
          <dgm:animOne val="branch"/>
          <dgm:animLvl val="lvl"/>
        </dgm:presLayoutVars>
      </dgm:prSet>
      <dgm:spPr/>
    </dgm:pt>
    <dgm:pt modelId="{B4BCD2BD-F266-4F16-B47D-F76623F6CACA}" type="pres">
      <dgm:prSet presAssocID="{FE2A5E05-E848-439B-88A5-1DB4CCF3520D}" presName="thickLine" presStyleLbl="alignNode1" presStyleIdx="0" presStyleCnt="4"/>
      <dgm:spPr/>
    </dgm:pt>
    <dgm:pt modelId="{12B906DA-EDCF-4891-9F2E-349FBAD6F291}" type="pres">
      <dgm:prSet presAssocID="{FE2A5E05-E848-439B-88A5-1DB4CCF3520D}" presName="horz1" presStyleCnt="0"/>
      <dgm:spPr/>
    </dgm:pt>
    <dgm:pt modelId="{7982BE58-3490-47F3-B619-DC0316341C9E}" type="pres">
      <dgm:prSet presAssocID="{FE2A5E05-E848-439B-88A5-1DB4CCF3520D}" presName="tx1" presStyleLbl="revTx" presStyleIdx="0" presStyleCnt="4"/>
      <dgm:spPr/>
    </dgm:pt>
    <dgm:pt modelId="{2D3ACE93-4210-4106-8D23-A5E162E9F7F3}" type="pres">
      <dgm:prSet presAssocID="{FE2A5E05-E848-439B-88A5-1DB4CCF3520D}" presName="vert1" presStyleCnt="0"/>
      <dgm:spPr/>
    </dgm:pt>
    <dgm:pt modelId="{7C964C9D-35FC-45B3-8B29-447C6CCF2B44}" type="pres">
      <dgm:prSet presAssocID="{12062718-D3F6-4206-8D4B-023DD647FFA0}" presName="thickLine" presStyleLbl="alignNode1" presStyleIdx="1" presStyleCnt="4"/>
      <dgm:spPr/>
    </dgm:pt>
    <dgm:pt modelId="{41887491-AA07-41ED-97D1-5E805383E1FA}" type="pres">
      <dgm:prSet presAssocID="{12062718-D3F6-4206-8D4B-023DD647FFA0}" presName="horz1" presStyleCnt="0"/>
      <dgm:spPr/>
    </dgm:pt>
    <dgm:pt modelId="{49CD6280-BEC2-4FA3-B0A0-C0B23C9F706B}" type="pres">
      <dgm:prSet presAssocID="{12062718-D3F6-4206-8D4B-023DD647FFA0}" presName="tx1" presStyleLbl="revTx" presStyleIdx="1" presStyleCnt="4"/>
      <dgm:spPr/>
    </dgm:pt>
    <dgm:pt modelId="{CC1A2929-91E2-4781-A10E-147EE300A09F}" type="pres">
      <dgm:prSet presAssocID="{12062718-D3F6-4206-8D4B-023DD647FFA0}" presName="vert1" presStyleCnt="0"/>
      <dgm:spPr/>
    </dgm:pt>
    <dgm:pt modelId="{C5345FA5-B60D-462E-86AA-CDAC155D53E8}" type="pres">
      <dgm:prSet presAssocID="{8F6EA707-E538-4F51-9A21-375A75857742}" presName="thickLine" presStyleLbl="alignNode1" presStyleIdx="2" presStyleCnt="4"/>
      <dgm:spPr/>
    </dgm:pt>
    <dgm:pt modelId="{1D39EB16-ED98-48EB-8BA8-3C9364C0024D}" type="pres">
      <dgm:prSet presAssocID="{8F6EA707-E538-4F51-9A21-375A75857742}" presName="horz1" presStyleCnt="0"/>
      <dgm:spPr/>
    </dgm:pt>
    <dgm:pt modelId="{37B8697E-8749-4166-B016-77397C9FA363}" type="pres">
      <dgm:prSet presAssocID="{8F6EA707-E538-4F51-9A21-375A75857742}" presName="tx1" presStyleLbl="revTx" presStyleIdx="2" presStyleCnt="4" custScaleY="101467"/>
      <dgm:spPr/>
    </dgm:pt>
    <dgm:pt modelId="{FBE48ED3-EB49-47AB-9EF9-83CF06822D5E}" type="pres">
      <dgm:prSet presAssocID="{8F6EA707-E538-4F51-9A21-375A75857742}" presName="vert1" presStyleCnt="0"/>
      <dgm:spPr/>
    </dgm:pt>
    <dgm:pt modelId="{76070A2C-73A7-4D90-BC35-655F4BA75662}" type="pres">
      <dgm:prSet presAssocID="{3ECF46A8-93C4-4F1C-AC71-BEC918B02409}" presName="thickLine" presStyleLbl="alignNode1" presStyleIdx="3" presStyleCnt="4"/>
      <dgm:spPr/>
    </dgm:pt>
    <dgm:pt modelId="{72805474-2F1D-4A66-928C-63271B1B56F2}" type="pres">
      <dgm:prSet presAssocID="{3ECF46A8-93C4-4F1C-AC71-BEC918B02409}" presName="horz1" presStyleCnt="0"/>
      <dgm:spPr/>
    </dgm:pt>
    <dgm:pt modelId="{749513F3-6C6D-4C70-88F1-F327815D08D1}" type="pres">
      <dgm:prSet presAssocID="{3ECF46A8-93C4-4F1C-AC71-BEC918B02409}" presName="tx1" presStyleLbl="revTx" presStyleIdx="3" presStyleCnt="4" custLinFactNeighborX="0" custLinFactNeighborY="3241"/>
      <dgm:spPr/>
    </dgm:pt>
    <dgm:pt modelId="{A685CA40-F537-4A18-B9E1-204BC1979387}" type="pres">
      <dgm:prSet presAssocID="{3ECF46A8-93C4-4F1C-AC71-BEC918B02409}" presName="vert1" presStyleCnt="0"/>
      <dgm:spPr/>
    </dgm:pt>
  </dgm:ptLst>
  <dgm:cxnLst>
    <dgm:cxn modelId="{99B38913-837C-4052-9531-41FA8CEF9E06}" type="presOf" srcId="{12062718-D3F6-4206-8D4B-023DD647FFA0}" destId="{49CD6280-BEC2-4FA3-B0A0-C0B23C9F706B}" srcOrd="0" destOrd="0" presId="urn:microsoft.com/office/officeart/2008/layout/LinedList"/>
    <dgm:cxn modelId="{90799419-3ADE-4AAF-A1BD-23FAA394822F}" type="presOf" srcId="{3ECF46A8-93C4-4F1C-AC71-BEC918B02409}" destId="{749513F3-6C6D-4C70-88F1-F327815D08D1}" srcOrd="0" destOrd="0" presId="urn:microsoft.com/office/officeart/2008/layout/LinedList"/>
    <dgm:cxn modelId="{EBDD564B-544B-4AC6-B559-099527512A33}" type="presOf" srcId="{8F6EA707-E538-4F51-9A21-375A75857742}" destId="{37B8697E-8749-4166-B016-77397C9FA363}" srcOrd="0" destOrd="0" presId="urn:microsoft.com/office/officeart/2008/layout/LinedList"/>
    <dgm:cxn modelId="{9B71E37C-443D-49C3-BAA9-BD31D7F6363C}" type="presOf" srcId="{4A6768EA-13BD-4A4F-A38D-8561F748F25E}" destId="{62AD90BC-F090-4E73-BB31-ADB43CEE9143}" srcOrd="0" destOrd="0" presId="urn:microsoft.com/office/officeart/2008/layout/LinedList"/>
    <dgm:cxn modelId="{61897F80-F214-4F51-8E12-3DD6B834E14B}" srcId="{4A6768EA-13BD-4A4F-A38D-8561F748F25E}" destId="{FE2A5E05-E848-439B-88A5-1DB4CCF3520D}" srcOrd="0" destOrd="0" parTransId="{276FFDAA-FB28-4CD5-B901-63189B272952}" sibTransId="{08C5675A-1A32-4830-88E7-486191885DED}"/>
    <dgm:cxn modelId="{2E96E1AB-7FEA-4354-B8A0-BBCE68E5DB9C}" srcId="{4A6768EA-13BD-4A4F-A38D-8561F748F25E}" destId="{3ECF46A8-93C4-4F1C-AC71-BEC918B02409}" srcOrd="3" destOrd="0" parTransId="{C708CE98-57BE-4298-9907-B456C39940E9}" sibTransId="{EDDB9AF8-B793-4885-B108-AC9DAC782881}"/>
    <dgm:cxn modelId="{37D138B5-13C7-4C7F-9D16-BA93281398DD}" type="presOf" srcId="{FE2A5E05-E848-439B-88A5-1DB4CCF3520D}" destId="{7982BE58-3490-47F3-B619-DC0316341C9E}" srcOrd="0" destOrd="0" presId="urn:microsoft.com/office/officeart/2008/layout/LinedList"/>
    <dgm:cxn modelId="{A6850CD5-8A5B-4652-958B-5D353449B9AB}" srcId="{4A6768EA-13BD-4A4F-A38D-8561F748F25E}" destId="{8F6EA707-E538-4F51-9A21-375A75857742}" srcOrd="2" destOrd="0" parTransId="{79A46017-1AFC-41DF-B54C-31CCCE6D26B7}" sibTransId="{8A04B3F3-D985-426B-AB65-E3948EBF0570}"/>
    <dgm:cxn modelId="{E3F5BCFB-E4BE-4775-8C0E-0FFB4A581169}" srcId="{4A6768EA-13BD-4A4F-A38D-8561F748F25E}" destId="{12062718-D3F6-4206-8D4B-023DD647FFA0}" srcOrd="1" destOrd="0" parTransId="{DEDF53F8-DDD9-4349-A178-47F7254F5967}" sibTransId="{40134D49-40D6-43C0-8ACA-7E05635FBCF2}"/>
    <dgm:cxn modelId="{32AC8E29-EF2F-40FC-8A16-EFDE1A7335EB}" type="presParOf" srcId="{62AD90BC-F090-4E73-BB31-ADB43CEE9143}" destId="{B4BCD2BD-F266-4F16-B47D-F76623F6CACA}" srcOrd="0" destOrd="0" presId="urn:microsoft.com/office/officeart/2008/layout/LinedList"/>
    <dgm:cxn modelId="{01F8F332-A251-48C1-933C-8781A77B5943}" type="presParOf" srcId="{62AD90BC-F090-4E73-BB31-ADB43CEE9143}" destId="{12B906DA-EDCF-4891-9F2E-349FBAD6F291}" srcOrd="1" destOrd="0" presId="urn:microsoft.com/office/officeart/2008/layout/LinedList"/>
    <dgm:cxn modelId="{3D31A3D6-690F-4FD4-B21A-89B07390AE04}" type="presParOf" srcId="{12B906DA-EDCF-4891-9F2E-349FBAD6F291}" destId="{7982BE58-3490-47F3-B619-DC0316341C9E}" srcOrd="0" destOrd="0" presId="urn:microsoft.com/office/officeart/2008/layout/LinedList"/>
    <dgm:cxn modelId="{BA675F0F-284B-407C-8195-F655B75A4F2C}" type="presParOf" srcId="{12B906DA-EDCF-4891-9F2E-349FBAD6F291}" destId="{2D3ACE93-4210-4106-8D23-A5E162E9F7F3}" srcOrd="1" destOrd="0" presId="urn:microsoft.com/office/officeart/2008/layout/LinedList"/>
    <dgm:cxn modelId="{EB6A8E75-819B-421D-9C9C-A6B5FBEC5E8E}" type="presParOf" srcId="{62AD90BC-F090-4E73-BB31-ADB43CEE9143}" destId="{7C964C9D-35FC-45B3-8B29-447C6CCF2B44}" srcOrd="2" destOrd="0" presId="urn:microsoft.com/office/officeart/2008/layout/LinedList"/>
    <dgm:cxn modelId="{877BB8F7-8D5B-4C73-A0A4-F109A9BBCD7C}" type="presParOf" srcId="{62AD90BC-F090-4E73-BB31-ADB43CEE9143}" destId="{41887491-AA07-41ED-97D1-5E805383E1FA}" srcOrd="3" destOrd="0" presId="urn:microsoft.com/office/officeart/2008/layout/LinedList"/>
    <dgm:cxn modelId="{8F4A7F33-6F85-4F8B-B50A-B1DA13B6ACEA}" type="presParOf" srcId="{41887491-AA07-41ED-97D1-5E805383E1FA}" destId="{49CD6280-BEC2-4FA3-B0A0-C0B23C9F706B}" srcOrd="0" destOrd="0" presId="urn:microsoft.com/office/officeart/2008/layout/LinedList"/>
    <dgm:cxn modelId="{8250660D-A58B-4267-8BCF-380F5F99331D}" type="presParOf" srcId="{41887491-AA07-41ED-97D1-5E805383E1FA}" destId="{CC1A2929-91E2-4781-A10E-147EE300A09F}" srcOrd="1" destOrd="0" presId="urn:microsoft.com/office/officeart/2008/layout/LinedList"/>
    <dgm:cxn modelId="{FD9E339B-2239-4785-B551-65F62612F3DA}" type="presParOf" srcId="{62AD90BC-F090-4E73-BB31-ADB43CEE9143}" destId="{C5345FA5-B60D-462E-86AA-CDAC155D53E8}" srcOrd="4" destOrd="0" presId="urn:microsoft.com/office/officeart/2008/layout/LinedList"/>
    <dgm:cxn modelId="{9A755CBB-B674-4202-8CD6-C548ABE7A27C}" type="presParOf" srcId="{62AD90BC-F090-4E73-BB31-ADB43CEE9143}" destId="{1D39EB16-ED98-48EB-8BA8-3C9364C0024D}" srcOrd="5" destOrd="0" presId="urn:microsoft.com/office/officeart/2008/layout/LinedList"/>
    <dgm:cxn modelId="{F4693936-DD83-4969-AFBA-C091C43D51B0}" type="presParOf" srcId="{1D39EB16-ED98-48EB-8BA8-3C9364C0024D}" destId="{37B8697E-8749-4166-B016-77397C9FA363}" srcOrd="0" destOrd="0" presId="urn:microsoft.com/office/officeart/2008/layout/LinedList"/>
    <dgm:cxn modelId="{05C685C9-1559-4859-88C9-892560C0199D}" type="presParOf" srcId="{1D39EB16-ED98-48EB-8BA8-3C9364C0024D}" destId="{FBE48ED3-EB49-47AB-9EF9-83CF06822D5E}" srcOrd="1" destOrd="0" presId="urn:microsoft.com/office/officeart/2008/layout/LinedList"/>
    <dgm:cxn modelId="{6E76EFB2-4507-4C36-958B-C4699AA87D5A}" type="presParOf" srcId="{62AD90BC-F090-4E73-BB31-ADB43CEE9143}" destId="{76070A2C-73A7-4D90-BC35-655F4BA75662}" srcOrd="6" destOrd="0" presId="urn:microsoft.com/office/officeart/2008/layout/LinedList"/>
    <dgm:cxn modelId="{CEA60827-A2E3-47FB-B009-DA620BFAE6DA}" type="presParOf" srcId="{62AD90BC-F090-4E73-BB31-ADB43CEE9143}" destId="{72805474-2F1D-4A66-928C-63271B1B56F2}" srcOrd="7" destOrd="0" presId="urn:microsoft.com/office/officeart/2008/layout/LinedList"/>
    <dgm:cxn modelId="{DE2C5F75-EE41-460E-B85F-CCF5E7EEE480}" type="presParOf" srcId="{72805474-2F1D-4A66-928C-63271B1B56F2}" destId="{749513F3-6C6D-4C70-88F1-F327815D08D1}" srcOrd="0" destOrd="0" presId="urn:microsoft.com/office/officeart/2008/layout/LinedList"/>
    <dgm:cxn modelId="{48F3A92A-55BA-49C4-B58B-F80BD316FE67}" type="presParOf" srcId="{72805474-2F1D-4A66-928C-63271B1B56F2}" destId="{A685CA40-F537-4A18-B9E1-204BC197938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CD2BD-F266-4F16-B47D-F76623F6CACA}">
      <dsp:nvSpPr>
        <dsp:cNvPr id="0" name=""/>
        <dsp:cNvSpPr/>
      </dsp:nvSpPr>
      <dsp:spPr>
        <a:xfrm>
          <a:off x="0" y="4098"/>
          <a:ext cx="139493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2BE58-3490-47F3-B619-DC0316341C9E}">
      <dsp:nvSpPr>
        <dsp:cNvPr id="0" name=""/>
        <dsp:cNvSpPr/>
      </dsp:nvSpPr>
      <dsp:spPr>
        <a:xfrm>
          <a:off x="0" y="4098"/>
          <a:ext cx="13949326" cy="2018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2"/>
              </a:solidFill>
            </a:rPr>
            <a:t>1. "</a:t>
          </a:r>
          <a:r>
            <a:rPr lang="ko-KR" sz="3600" kern="1200" dirty="0">
              <a:solidFill>
                <a:schemeClr val="tx2"/>
              </a:solidFill>
            </a:rPr>
            <a:t>취미</a:t>
          </a:r>
          <a:r>
            <a:rPr lang="en-US" sz="3600" kern="1200" dirty="0">
              <a:solidFill>
                <a:schemeClr val="tx2"/>
              </a:solidFill>
            </a:rPr>
            <a:t>, </a:t>
          </a:r>
          <a:r>
            <a:rPr lang="ko-KR" sz="3600" kern="1200" dirty="0">
              <a:solidFill>
                <a:schemeClr val="tx2"/>
              </a:solidFill>
            </a:rPr>
            <a:t>관심사의 공유</a:t>
          </a:r>
          <a:r>
            <a:rPr lang="en-US" sz="3600" kern="1200" dirty="0">
              <a:solidFill>
                <a:schemeClr val="tx2"/>
              </a:solidFill>
            </a:rPr>
            <a:t>(46.8%)", "</a:t>
          </a:r>
          <a:r>
            <a:rPr lang="ko-KR" sz="3600" kern="1200" dirty="0">
              <a:solidFill>
                <a:schemeClr val="tx2"/>
              </a:solidFill>
            </a:rPr>
            <a:t>흥미 위주 콘텐츠 획득</a:t>
          </a:r>
          <a:r>
            <a:rPr lang="en-US" sz="3600" kern="1200" dirty="0">
              <a:solidFill>
                <a:schemeClr val="tx2"/>
              </a:solidFill>
            </a:rPr>
            <a:t>(46.4%)</a:t>
          </a:r>
        </a:p>
      </dsp:txBody>
      <dsp:txXfrm>
        <a:off x="0" y="4098"/>
        <a:ext cx="13949326" cy="2018528"/>
      </dsp:txXfrm>
    </dsp:sp>
    <dsp:sp modelId="{7C964C9D-35FC-45B3-8B29-447C6CCF2B44}">
      <dsp:nvSpPr>
        <dsp:cNvPr id="0" name=""/>
        <dsp:cNvSpPr/>
      </dsp:nvSpPr>
      <dsp:spPr>
        <a:xfrm>
          <a:off x="0" y="2022627"/>
          <a:ext cx="139493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6280-BEC2-4FA3-B0A0-C0B23C9F706B}">
      <dsp:nvSpPr>
        <dsp:cNvPr id="0" name=""/>
        <dsp:cNvSpPr/>
      </dsp:nvSpPr>
      <dsp:spPr>
        <a:xfrm>
          <a:off x="0" y="2022627"/>
          <a:ext cx="13949326" cy="1858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tx2"/>
              </a:solidFill>
              <a:sym typeface="Wingdings" panose="05000000000000000000" pitchFamily="2" charset="2"/>
            </a:rPr>
            <a:t></a:t>
          </a:r>
          <a:r>
            <a:rPr lang="ko-KR" sz="3600" b="1" kern="1200" dirty="0">
              <a:solidFill>
                <a:schemeClr val="tx2"/>
              </a:solidFill>
            </a:rPr>
            <a:t> 이제는 </a:t>
          </a:r>
          <a:r>
            <a:rPr lang="en-US" sz="3600" b="1" kern="1200" dirty="0">
              <a:solidFill>
                <a:schemeClr val="tx2"/>
              </a:solidFill>
            </a:rPr>
            <a:t>SNS</a:t>
          </a:r>
          <a:r>
            <a:rPr lang="ko-KR" sz="3600" b="1" kern="1200" dirty="0">
              <a:solidFill>
                <a:schemeClr val="tx2"/>
              </a:solidFill>
            </a:rPr>
            <a:t>의 역할이 이전의 </a:t>
          </a:r>
          <a:r>
            <a:rPr lang="en-US" sz="3600" b="1" kern="1200" dirty="0">
              <a:solidFill>
                <a:schemeClr val="tx2"/>
              </a:solidFill>
            </a:rPr>
            <a:t>'</a:t>
          </a:r>
          <a:r>
            <a:rPr lang="ko-KR" sz="3600" b="1" kern="1200" dirty="0">
              <a:solidFill>
                <a:srgbClr val="0070C0"/>
              </a:solidFill>
            </a:rPr>
            <a:t>오프라인 인맥의 연결</a:t>
          </a:r>
          <a:r>
            <a:rPr lang="en-US" sz="3600" b="1" kern="1200" dirty="0">
              <a:solidFill>
                <a:schemeClr val="tx2"/>
              </a:solidFill>
            </a:rPr>
            <a:t>'</a:t>
          </a:r>
          <a:r>
            <a:rPr lang="ko-KR" sz="3600" b="1" kern="1200" dirty="0">
              <a:solidFill>
                <a:schemeClr val="tx2"/>
              </a:solidFill>
            </a:rPr>
            <a:t>이 아닌 </a:t>
          </a:r>
          <a:r>
            <a:rPr lang="en-US" sz="3600" b="1" kern="1200" dirty="0">
              <a:solidFill>
                <a:schemeClr val="tx2"/>
              </a:solidFill>
            </a:rPr>
            <a:t>'</a:t>
          </a:r>
          <a:r>
            <a:rPr lang="ko-KR" sz="3600" b="1" kern="1200" dirty="0">
              <a:solidFill>
                <a:srgbClr val="FF0000"/>
              </a:solidFill>
            </a:rPr>
            <a:t>콘텐츠 소비</a:t>
          </a:r>
          <a:r>
            <a:rPr lang="en-US" sz="3600" b="1" kern="1200" dirty="0">
              <a:solidFill>
                <a:schemeClr val="tx2"/>
              </a:solidFill>
            </a:rPr>
            <a:t>’</a:t>
          </a:r>
          <a:r>
            <a:rPr lang="ko-KR" sz="3600" b="1" kern="1200" dirty="0">
              <a:solidFill>
                <a:schemeClr val="tx2"/>
              </a:solidFill>
            </a:rPr>
            <a:t>로</a:t>
          </a:r>
          <a:r>
            <a:rPr lang="en-US" altLang="ko-KR" sz="3600" b="1" kern="1200" dirty="0">
              <a:solidFill>
                <a:schemeClr val="tx2"/>
              </a:solidFill>
            </a:rPr>
            <a:t> </a:t>
          </a:r>
          <a:r>
            <a:rPr lang="ko-KR" altLang="en-US" sz="3600" b="1" kern="1200" dirty="0">
              <a:solidFill>
                <a:schemeClr val="tx2"/>
              </a:solidFill>
            </a:rPr>
            <a:t>넘어갔음</a:t>
          </a:r>
          <a:endParaRPr lang="en-US" sz="3600" kern="1200" dirty="0">
            <a:solidFill>
              <a:schemeClr val="tx2"/>
            </a:solidFill>
          </a:endParaRPr>
        </a:p>
      </dsp:txBody>
      <dsp:txXfrm>
        <a:off x="0" y="2022627"/>
        <a:ext cx="13949326" cy="1858257"/>
      </dsp:txXfrm>
    </dsp:sp>
    <dsp:sp modelId="{C5345FA5-B60D-462E-86AA-CDAC155D53E8}">
      <dsp:nvSpPr>
        <dsp:cNvPr id="0" name=""/>
        <dsp:cNvSpPr/>
      </dsp:nvSpPr>
      <dsp:spPr>
        <a:xfrm>
          <a:off x="0" y="3880884"/>
          <a:ext cx="139493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8697E-8749-4166-B016-77397C9FA363}">
      <dsp:nvSpPr>
        <dsp:cNvPr id="0" name=""/>
        <dsp:cNvSpPr/>
      </dsp:nvSpPr>
      <dsp:spPr>
        <a:xfrm>
          <a:off x="0" y="3880884"/>
          <a:ext cx="13949326" cy="150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>
              <a:solidFill>
                <a:schemeClr val="tx2"/>
              </a:solidFill>
            </a:rPr>
            <a:t>2 </a:t>
          </a:r>
          <a:r>
            <a:rPr lang="en-US" sz="3600" kern="1200">
              <a:solidFill>
                <a:schemeClr val="tx2"/>
              </a:solidFill>
            </a:rPr>
            <a:t>'SNS </a:t>
          </a:r>
          <a:r>
            <a:rPr lang="ko-KR" sz="3600" kern="1200">
              <a:solidFill>
                <a:schemeClr val="tx2"/>
              </a:solidFill>
            </a:rPr>
            <a:t>없으면 무리에 어울리지 못하고 혼자 지내는 사람</a:t>
          </a:r>
          <a:r>
            <a:rPr lang="en-US" sz="3600" kern="1200">
              <a:solidFill>
                <a:schemeClr val="tx2"/>
              </a:solidFill>
            </a:rPr>
            <a:t>?’</a:t>
          </a:r>
        </a:p>
      </dsp:txBody>
      <dsp:txXfrm>
        <a:off x="0" y="3880884"/>
        <a:ext cx="13949326" cy="1504994"/>
      </dsp:txXfrm>
    </dsp:sp>
    <dsp:sp modelId="{76070A2C-73A7-4D90-BC35-655F4BA75662}">
      <dsp:nvSpPr>
        <dsp:cNvPr id="0" name=""/>
        <dsp:cNvSpPr/>
      </dsp:nvSpPr>
      <dsp:spPr>
        <a:xfrm>
          <a:off x="0" y="5385878"/>
          <a:ext cx="139493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513F3-6C6D-4C70-88F1-F327815D08D1}">
      <dsp:nvSpPr>
        <dsp:cNvPr id="0" name=""/>
        <dsp:cNvSpPr/>
      </dsp:nvSpPr>
      <dsp:spPr>
        <a:xfrm>
          <a:off x="0" y="5389977"/>
          <a:ext cx="13949326" cy="2018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2"/>
              </a:solidFill>
              <a:sym typeface="Wingdings" panose="05000000000000000000" pitchFamily="2" charset="2"/>
            </a:rPr>
            <a:t></a:t>
          </a:r>
          <a:r>
            <a:rPr lang="en-US" sz="3600" b="1" kern="1200" dirty="0">
              <a:solidFill>
                <a:schemeClr val="tx2"/>
              </a:solidFill>
            </a:rPr>
            <a:t> </a:t>
          </a:r>
          <a:r>
            <a:rPr lang="ko-KR" sz="3600" b="1" kern="1200" dirty="0">
              <a:solidFill>
                <a:schemeClr val="tx2"/>
              </a:solidFill>
            </a:rPr>
            <a:t>지인</a:t>
          </a:r>
          <a:r>
            <a:rPr lang="en-US" sz="3600" b="1" kern="1200" dirty="0">
              <a:solidFill>
                <a:schemeClr val="tx2"/>
              </a:solidFill>
            </a:rPr>
            <a:t>, </a:t>
          </a:r>
          <a:r>
            <a:rPr lang="ko-KR" sz="3600" b="1" kern="1200" dirty="0">
              <a:solidFill>
                <a:schemeClr val="tx2"/>
              </a:solidFill>
            </a:rPr>
            <a:t>친구와 교류를 위해 쓰는 사람은</a:t>
          </a:r>
          <a:endParaRPr lang="en-US" altLang="ko-KR" sz="3600" b="1" kern="1200" dirty="0">
            <a:solidFill>
              <a:schemeClr val="tx2"/>
            </a:solidFill>
          </a:endParaRP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600" b="1" kern="1200" dirty="0">
              <a:solidFill>
                <a:schemeClr val="tx2"/>
              </a:solidFill>
            </a:rPr>
            <a:t> </a:t>
          </a:r>
          <a:r>
            <a:rPr lang="en-US" sz="3600" b="1" kern="1200" dirty="0">
              <a:solidFill>
                <a:schemeClr val="tx2"/>
              </a:solidFill>
            </a:rPr>
            <a:t>10</a:t>
          </a:r>
          <a:r>
            <a:rPr lang="ko-KR" sz="3600" b="1" kern="1200" dirty="0">
              <a:solidFill>
                <a:schemeClr val="tx2"/>
              </a:solidFill>
            </a:rPr>
            <a:t>명 중 </a:t>
          </a:r>
          <a:r>
            <a:rPr lang="en-US" sz="3600" b="1" kern="1200" dirty="0">
              <a:solidFill>
                <a:schemeClr val="tx2"/>
              </a:solidFill>
            </a:rPr>
            <a:t>3</a:t>
          </a:r>
          <a:r>
            <a:rPr lang="ko-KR" sz="3600" b="1" kern="1200" dirty="0">
              <a:solidFill>
                <a:schemeClr val="tx2"/>
              </a:solidFill>
            </a:rPr>
            <a:t>명 남짓으로 줄어듦</a:t>
          </a:r>
          <a:endParaRPr lang="en-US" sz="3600" kern="1200" dirty="0">
            <a:solidFill>
              <a:schemeClr val="tx2"/>
            </a:solidFill>
          </a:endParaRPr>
        </a:p>
      </dsp:txBody>
      <dsp:txXfrm>
        <a:off x="0" y="5389977"/>
        <a:ext cx="13949326" cy="2018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CD2BD-F266-4F16-B47D-F76623F6CACA}">
      <dsp:nvSpPr>
        <dsp:cNvPr id="0" name=""/>
        <dsp:cNvSpPr/>
      </dsp:nvSpPr>
      <dsp:spPr>
        <a:xfrm>
          <a:off x="0" y="1059"/>
          <a:ext cx="117210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2BE58-3490-47F3-B619-DC0316341C9E}">
      <dsp:nvSpPr>
        <dsp:cNvPr id="0" name=""/>
        <dsp:cNvSpPr/>
      </dsp:nvSpPr>
      <dsp:spPr>
        <a:xfrm>
          <a:off x="0" y="1059"/>
          <a:ext cx="11721042" cy="2085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 dirty="0">
              <a:solidFill>
                <a:srgbClr val="000000"/>
              </a:solidFill>
            </a:rPr>
            <a:t>1. 20</a:t>
          </a:r>
          <a:r>
            <a:rPr lang="ko-KR" altLang="en-US" sz="3200" b="1" kern="1200" dirty="0">
              <a:solidFill>
                <a:srgbClr val="000000"/>
              </a:solidFill>
            </a:rPr>
            <a:t>대와 </a:t>
          </a:r>
          <a:r>
            <a:rPr lang="en-US" altLang="ko-KR" sz="3200" b="1" kern="1200" dirty="0">
              <a:solidFill>
                <a:srgbClr val="000000"/>
              </a:solidFill>
            </a:rPr>
            <a:t>30</a:t>
          </a:r>
          <a:r>
            <a:rPr lang="ko-KR" altLang="en-US" sz="3200" b="1" kern="1200" dirty="0">
              <a:solidFill>
                <a:srgbClr val="000000"/>
              </a:solidFill>
            </a:rPr>
            <a:t>대 </a:t>
          </a:r>
          <a:r>
            <a:rPr lang="ko-KR" altLang="en-US" sz="3200" kern="1200" dirty="0">
              <a:solidFill>
                <a:srgbClr val="000000"/>
              </a:solidFill>
            </a:rPr>
            <a:t>사이에서는 기존 </a:t>
          </a:r>
          <a:r>
            <a:rPr lang="en-US" altLang="ko-KR" sz="3200" b="1" kern="1200" dirty="0">
              <a:solidFill>
                <a:srgbClr val="0070C0"/>
              </a:solidFill>
            </a:rPr>
            <a:t>"</a:t>
          </a:r>
          <a:r>
            <a:rPr lang="ko-KR" altLang="en-US" sz="3200" b="1" kern="1200" dirty="0">
              <a:solidFill>
                <a:srgbClr val="0070C0"/>
              </a:solidFill>
            </a:rPr>
            <a:t>텍스트</a:t>
          </a:r>
          <a:r>
            <a:rPr lang="en-US" altLang="ko-KR" sz="3200" b="1" kern="1200" dirty="0">
              <a:solidFill>
                <a:srgbClr val="0070C0"/>
              </a:solidFill>
            </a:rPr>
            <a:t>" </a:t>
          </a:r>
          <a:r>
            <a:rPr lang="ko-KR" altLang="en-US" sz="3200" b="1" kern="1200" dirty="0">
              <a:solidFill>
                <a:srgbClr val="0070C0"/>
              </a:solidFill>
            </a:rPr>
            <a:t>기반</a:t>
          </a:r>
          <a:r>
            <a:rPr lang="ko-KR" altLang="en-US" sz="3200" b="0" kern="1200" dirty="0">
              <a:solidFill>
                <a:schemeClr val="tx2"/>
              </a:solidFill>
            </a:rPr>
            <a:t>의</a:t>
          </a:r>
          <a:r>
            <a:rPr lang="ko-KR" altLang="en-US" sz="3200" b="1" kern="1200" dirty="0">
              <a:solidFill>
                <a:srgbClr val="0070C0"/>
              </a:solidFill>
            </a:rPr>
            <a:t> </a:t>
          </a:r>
          <a:r>
            <a:rPr lang="en-US" altLang="ko-KR" sz="3200" kern="1200" dirty="0">
              <a:solidFill>
                <a:srgbClr val="000000"/>
              </a:solidFill>
            </a:rPr>
            <a:t>SNS</a:t>
          </a:r>
          <a:r>
            <a:rPr lang="ko-KR" altLang="en-US" sz="3200" kern="1200" dirty="0">
              <a:solidFill>
                <a:srgbClr val="000000"/>
              </a:solidFill>
            </a:rPr>
            <a:t>인 페이스북이나 트위터의 이용률은 감소</a:t>
          </a:r>
          <a:endParaRPr lang="en-US" sz="3200" kern="1200" dirty="0">
            <a:solidFill>
              <a:schemeClr val="tx2"/>
            </a:solidFill>
          </a:endParaRPr>
        </a:p>
      </dsp:txBody>
      <dsp:txXfrm>
        <a:off x="0" y="1059"/>
        <a:ext cx="11721042" cy="2085054"/>
      </dsp:txXfrm>
    </dsp:sp>
    <dsp:sp modelId="{7C964C9D-35FC-45B3-8B29-447C6CCF2B44}">
      <dsp:nvSpPr>
        <dsp:cNvPr id="0" name=""/>
        <dsp:cNvSpPr/>
      </dsp:nvSpPr>
      <dsp:spPr>
        <a:xfrm>
          <a:off x="0" y="2086113"/>
          <a:ext cx="117210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6280-BEC2-4FA3-B0A0-C0B23C9F706B}">
      <dsp:nvSpPr>
        <dsp:cNvPr id="0" name=""/>
        <dsp:cNvSpPr/>
      </dsp:nvSpPr>
      <dsp:spPr>
        <a:xfrm>
          <a:off x="0" y="2086113"/>
          <a:ext cx="11721042" cy="2085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0" kern="1200" dirty="0">
              <a:solidFill>
                <a:srgbClr val="000000"/>
              </a:solidFill>
              <a:sym typeface="Wingdings" panose="05000000000000000000" pitchFamily="2" charset="2"/>
            </a:rPr>
            <a:t> </a:t>
          </a:r>
          <a:r>
            <a:rPr lang="ko-KR" altLang="en-US" sz="3200" b="0" kern="1200" dirty="0">
              <a:solidFill>
                <a:srgbClr val="000000"/>
              </a:solidFill>
              <a:sym typeface="Wingdings" panose="05000000000000000000" pitchFamily="2" charset="2"/>
            </a:rPr>
            <a:t>반면에 </a:t>
          </a:r>
          <a:r>
            <a:rPr lang="en-US" altLang="ko-KR" sz="3200" b="1" kern="1200" dirty="0">
              <a:solidFill>
                <a:srgbClr val="FF0000"/>
              </a:solidFill>
            </a:rPr>
            <a:t>"</a:t>
          </a:r>
          <a:r>
            <a:rPr lang="ko-KR" altLang="en-US" sz="3200" b="1" kern="1200" dirty="0">
              <a:solidFill>
                <a:srgbClr val="FF0000"/>
              </a:solidFill>
            </a:rPr>
            <a:t>이미지</a:t>
          </a:r>
          <a:r>
            <a:rPr lang="en-US" altLang="ko-KR" sz="3200" b="1" kern="1200" dirty="0">
              <a:solidFill>
                <a:srgbClr val="FF0000"/>
              </a:solidFill>
            </a:rPr>
            <a:t>" </a:t>
          </a:r>
          <a:r>
            <a:rPr lang="ko-KR" altLang="en-US" sz="3200" b="1" kern="1200" dirty="0">
              <a:solidFill>
                <a:srgbClr val="FF0000"/>
              </a:solidFill>
            </a:rPr>
            <a:t>기반</a:t>
          </a:r>
          <a:r>
            <a:rPr lang="ko-KR" altLang="en-US" sz="3200" b="0" kern="1200" dirty="0">
              <a:solidFill>
                <a:srgbClr val="000000"/>
              </a:solidFill>
            </a:rPr>
            <a:t>의</a:t>
          </a:r>
          <a:r>
            <a:rPr lang="ko-KR" altLang="en-US" sz="3200" kern="1200" dirty="0">
              <a:solidFill>
                <a:srgbClr val="000000"/>
              </a:solidFill>
            </a:rPr>
            <a:t> </a:t>
          </a:r>
          <a:r>
            <a:rPr lang="en-US" altLang="ko-KR" sz="3200" kern="1200" dirty="0">
              <a:solidFill>
                <a:srgbClr val="000000"/>
              </a:solidFill>
            </a:rPr>
            <a:t>SNS</a:t>
          </a:r>
          <a:r>
            <a:rPr lang="ko-KR" altLang="en-US" sz="3200" kern="1200" dirty="0">
              <a:solidFill>
                <a:srgbClr val="000000"/>
              </a:solidFill>
            </a:rPr>
            <a:t>인 인스타그램 이용률이 늘어나고 있다</a:t>
          </a:r>
          <a:r>
            <a:rPr lang="en-US" altLang="ko-KR" sz="3200" kern="1200" dirty="0">
              <a:solidFill>
                <a:srgbClr val="000000"/>
              </a:solidFill>
            </a:rPr>
            <a:t>.</a:t>
          </a:r>
          <a:endParaRPr lang="en-US" sz="3200" kern="1200" dirty="0">
            <a:solidFill>
              <a:schemeClr val="tx2"/>
            </a:solidFill>
          </a:endParaRPr>
        </a:p>
      </dsp:txBody>
      <dsp:txXfrm>
        <a:off x="0" y="2086113"/>
        <a:ext cx="11721042" cy="2085054"/>
      </dsp:txXfrm>
    </dsp:sp>
    <dsp:sp modelId="{C5345FA5-B60D-462E-86AA-CDAC155D53E8}">
      <dsp:nvSpPr>
        <dsp:cNvPr id="0" name=""/>
        <dsp:cNvSpPr/>
      </dsp:nvSpPr>
      <dsp:spPr>
        <a:xfrm>
          <a:off x="0" y="4171167"/>
          <a:ext cx="117210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8697E-8749-4166-B016-77397C9FA363}">
      <dsp:nvSpPr>
        <dsp:cNvPr id="0" name=""/>
        <dsp:cNvSpPr/>
      </dsp:nvSpPr>
      <dsp:spPr>
        <a:xfrm>
          <a:off x="0" y="4171167"/>
          <a:ext cx="11709595" cy="211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0" kern="1200" dirty="0">
              <a:solidFill>
                <a:schemeClr val="tx2"/>
              </a:solidFill>
            </a:rPr>
            <a:t>2. </a:t>
          </a:r>
          <a:r>
            <a:rPr lang="ko-KR" altLang="en-US" sz="3200" b="1" kern="1200" dirty="0">
              <a:solidFill>
                <a:srgbClr val="FF0000"/>
              </a:solidFill>
            </a:rPr>
            <a:t>자신의 일상 사진</a:t>
          </a:r>
          <a:r>
            <a:rPr lang="ko-KR" altLang="en-US" sz="3200" b="0" kern="1200" dirty="0">
              <a:solidFill>
                <a:schemeClr val="tx2"/>
              </a:solidFill>
            </a:rPr>
            <a:t>이나</a:t>
          </a:r>
          <a:r>
            <a:rPr lang="ko-KR" altLang="en-US" sz="3200" b="1" kern="1200" dirty="0">
              <a:solidFill>
                <a:srgbClr val="FF0000"/>
              </a:solidFill>
            </a:rPr>
            <a:t> 영상</a:t>
          </a:r>
          <a:r>
            <a:rPr lang="ko-KR" altLang="en-US" sz="3200" kern="1200" dirty="0">
              <a:solidFill>
                <a:srgbClr val="000000"/>
              </a:solidFill>
            </a:rPr>
            <a:t>을 게시할 수 있는 </a:t>
          </a:r>
          <a:r>
            <a:rPr lang="en-US" altLang="ko-KR" sz="3200" kern="1200" dirty="0">
              <a:solidFill>
                <a:srgbClr val="000000"/>
              </a:solidFill>
            </a:rPr>
            <a:t>"</a:t>
          </a:r>
          <a:r>
            <a:rPr lang="ko-KR" altLang="en-US" sz="3200" kern="1200" dirty="0">
              <a:solidFill>
                <a:srgbClr val="000000"/>
              </a:solidFill>
            </a:rPr>
            <a:t>게시물</a:t>
          </a:r>
          <a:r>
            <a:rPr lang="en-US" altLang="ko-KR" sz="3200" kern="1200" dirty="0">
              <a:solidFill>
                <a:srgbClr val="000000"/>
              </a:solidFill>
            </a:rPr>
            <a:t>" </a:t>
          </a:r>
          <a:r>
            <a:rPr lang="ko-KR" altLang="en-US" sz="3200" kern="1200" dirty="0">
              <a:solidFill>
                <a:srgbClr val="000000"/>
              </a:solidFill>
            </a:rPr>
            <a:t>기능과 </a:t>
          </a:r>
          <a:r>
            <a:rPr lang="en-US" altLang="ko-KR" sz="3200" kern="1200" dirty="0">
              <a:solidFill>
                <a:srgbClr val="000000"/>
              </a:solidFill>
            </a:rPr>
            <a:t>24</a:t>
          </a:r>
          <a:r>
            <a:rPr lang="ko-KR" altLang="en-US" sz="3200" kern="1200" dirty="0">
              <a:solidFill>
                <a:srgbClr val="000000"/>
              </a:solidFill>
            </a:rPr>
            <a:t>시간 동안만 </a:t>
          </a:r>
          <a:r>
            <a:rPr lang="ko-KR" altLang="en-US" sz="3200" b="1" kern="1200" dirty="0">
              <a:solidFill>
                <a:srgbClr val="FF0000"/>
              </a:solidFill>
            </a:rPr>
            <a:t>공개</a:t>
          </a:r>
          <a:r>
            <a:rPr lang="ko-KR" altLang="en-US" sz="3200" b="0" kern="1200" dirty="0">
              <a:solidFill>
                <a:schemeClr val="tx2"/>
              </a:solidFill>
            </a:rPr>
            <a:t>되는</a:t>
          </a:r>
          <a:r>
            <a:rPr lang="ko-KR" altLang="en-US" sz="3200" b="1" kern="1200" dirty="0">
              <a:solidFill>
                <a:srgbClr val="FF0000"/>
              </a:solidFill>
            </a:rPr>
            <a:t> 영상 기반</a:t>
          </a:r>
          <a:r>
            <a:rPr lang="ko-KR" altLang="en-US" sz="3200" b="0" kern="1200" dirty="0">
              <a:solidFill>
                <a:srgbClr val="000000"/>
              </a:solidFill>
            </a:rPr>
            <a:t>의</a:t>
          </a:r>
          <a:r>
            <a:rPr lang="ko-KR" altLang="en-US" sz="3200" b="1" kern="1200" dirty="0">
              <a:solidFill>
                <a:srgbClr val="FF0000"/>
              </a:solidFill>
            </a:rPr>
            <a:t> </a:t>
          </a:r>
          <a:r>
            <a:rPr lang="en-US" altLang="ko-KR" sz="3200" kern="1200" dirty="0">
              <a:solidFill>
                <a:srgbClr val="000000"/>
              </a:solidFill>
            </a:rPr>
            <a:t>"</a:t>
          </a:r>
          <a:r>
            <a:rPr lang="ko-KR" altLang="en-US" sz="3200" kern="1200" dirty="0">
              <a:solidFill>
                <a:srgbClr val="000000"/>
              </a:solidFill>
            </a:rPr>
            <a:t>스토리</a:t>
          </a:r>
          <a:r>
            <a:rPr lang="en-US" altLang="ko-KR" sz="3200" kern="1200" dirty="0">
              <a:solidFill>
                <a:srgbClr val="000000"/>
              </a:solidFill>
            </a:rPr>
            <a:t>" </a:t>
          </a:r>
          <a:r>
            <a:rPr lang="ko-KR" altLang="en-US" sz="3200" kern="1200" dirty="0">
              <a:solidFill>
                <a:srgbClr val="000000"/>
              </a:solidFill>
            </a:rPr>
            <a:t>기능의 사용이 활발</a:t>
          </a:r>
          <a:endParaRPr lang="en-US" sz="3200" kern="1200" dirty="0">
            <a:solidFill>
              <a:schemeClr val="tx2"/>
            </a:solidFill>
          </a:endParaRPr>
        </a:p>
      </dsp:txBody>
      <dsp:txXfrm>
        <a:off x="0" y="4171167"/>
        <a:ext cx="11709595" cy="2115641"/>
      </dsp:txXfrm>
    </dsp:sp>
    <dsp:sp modelId="{76070A2C-73A7-4D90-BC35-655F4BA75662}">
      <dsp:nvSpPr>
        <dsp:cNvPr id="0" name=""/>
        <dsp:cNvSpPr/>
      </dsp:nvSpPr>
      <dsp:spPr>
        <a:xfrm>
          <a:off x="0" y="6286809"/>
          <a:ext cx="117210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513F3-6C6D-4C70-88F1-F327815D08D1}">
      <dsp:nvSpPr>
        <dsp:cNvPr id="0" name=""/>
        <dsp:cNvSpPr/>
      </dsp:nvSpPr>
      <dsp:spPr>
        <a:xfrm>
          <a:off x="0" y="6287868"/>
          <a:ext cx="11721042" cy="2085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solidFill>
                <a:srgbClr val="000000"/>
              </a:solidFill>
              <a:sym typeface="Wingdings" panose="05000000000000000000" pitchFamily="2" charset="2"/>
            </a:rPr>
            <a:t> </a:t>
          </a:r>
          <a:r>
            <a:rPr lang="ko-KR" altLang="en-US" sz="3200" kern="1200" dirty="0">
              <a:solidFill>
                <a:srgbClr val="000000"/>
              </a:solidFill>
            </a:rPr>
            <a:t>이는 </a:t>
          </a:r>
          <a:r>
            <a:rPr lang="en-US" altLang="ko-KR" sz="3200" kern="1200" dirty="0">
              <a:solidFill>
                <a:srgbClr val="000000"/>
              </a:solidFill>
            </a:rPr>
            <a:t>"</a:t>
          </a:r>
          <a:r>
            <a:rPr lang="ko-KR" altLang="en-US" sz="3200" b="1" kern="1200" dirty="0">
              <a:solidFill>
                <a:srgbClr val="FF0000"/>
              </a:solidFill>
            </a:rPr>
            <a:t>개인의 사생활</a:t>
          </a:r>
          <a:r>
            <a:rPr lang="en-US" altLang="ko-KR" sz="3200" b="1" kern="1200" dirty="0">
              <a:solidFill>
                <a:srgbClr val="FF0000"/>
              </a:solidFill>
            </a:rPr>
            <a:t>"</a:t>
          </a:r>
          <a:r>
            <a:rPr lang="ko-KR" altLang="en-US" sz="3200" b="0" kern="1200" dirty="0">
              <a:solidFill>
                <a:schemeClr val="tx2"/>
              </a:solidFill>
            </a:rPr>
            <a:t>이</a:t>
          </a:r>
          <a:r>
            <a:rPr lang="ko-KR" altLang="en-US" sz="3200" b="1" kern="1200" dirty="0">
              <a:solidFill>
                <a:srgbClr val="FF0000"/>
              </a:solidFill>
            </a:rPr>
            <a:t> 하나의 콘텐츠로써 </a:t>
          </a:r>
          <a:r>
            <a:rPr lang="ko-KR" altLang="en-US" sz="3200" kern="1200" dirty="0">
              <a:solidFill>
                <a:srgbClr val="000000"/>
              </a:solidFill>
            </a:rPr>
            <a:t>자리 잡았다고 말할 수 있다</a:t>
          </a:r>
          <a:r>
            <a:rPr lang="en-US" altLang="ko-KR" sz="3200" kern="1200" dirty="0">
              <a:solidFill>
                <a:srgbClr val="000000"/>
              </a:solidFill>
            </a:rPr>
            <a:t>.</a:t>
          </a:r>
          <a:endParaRPr lang="en-US" sz="3200" kern="1200" dirty="0">
            <a:solidFill>
              <a:schemeClr val="tx2"/>
            </a:solidFill>
          </a:endParaRPr>
        </a:p>
      </dsp:txBody>
      <dsp:txXfrm>
        <a:off x="0" y="6287868"/>
        <a:ext cx="11721042" cy="2085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16:31.964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85 0,'-14'0,"-20"0,-3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6.138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16:31.964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85 0,'-14'0,"-20"0,-3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4.815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0,'15'14,"5"5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5.190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0,'15'0,"5"0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5.784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0,'14'0,"5"0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6.138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16:31.964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85 0,'-14'0,"-20"0,-3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4.815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0,'15'14,"5"5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5.190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0,'15'0,"5"0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5.784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0,'14'0,"5"0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4.815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0,'15'14,"5"5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6.138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5.190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0,'15'0,"5"0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5.784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0,'14'0,"5"0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6.138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16:31.964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85 0,'-14'0,"-20"0,-3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4.815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0,'15'14,"5"5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5.190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0,'15'0,"5"0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4T14:26:05.784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0,'14'0,"5"0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42;p1:notes">
            <a:extLst>
              <a:ext uri="{FF2B5EF4-FFF2-40B4-BE49-F238E27FC236}">
                <a16:creationId xmlns:a16="http://schemas.microsoft.com/office/drawing/2014/main" id="{760AB11B-BEB5-5D47-8C6D-B30A646C9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r">
              <a:buClr>
                <a:srgbClr val="000000"/>
              </a:buClr>
              <a:buSzPts val="1600"/>
              <a:buFont typeface="Arial" panose="020B0604020202020204" pitchFamily="34" charset="0"/>
              <a:buNone/>
            </a:pPr>
            <a:fld id="{02374DF7-4D7A-1C4F-B050-430D896789C6}" type="slidenum">
              <a:rPr lang="en-US" altLang="ko-KR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r">
                <a:buClr>
                  <a:srgbClr val="000000"/>
                </a:buClr>
                <a:buSzPts val="1600"/>
                <a:buFont typeface="Arial" panose="020B0604020202020204" pitchFamily="34" charset="0"/>
                <a:buNone/>
              </a:pPr>
              <a:t>1</a:t>
            </a:fld>
            <a:endParaRPr lang="ko-KR" altLang="ko-KR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147" name="Google Shape;43;p1:notes">
            <a:extLst>
              <a:ext uri="{FF2B5EF4-FFF2-40B4-BE49-F238E27FC236}">
                <a16:creationId xmlns:a16="http://schemas.microsoft.com/office/drawing/2014/main" id="{0C9A9AF3-C6D5-7147-B374-503F9A40C23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6148" name="Google Shape;44;p1:notes">
            <a:extLst>
              <a:ext uri="{FF2B5EF4-FFF2-40B4-BE49-F238E27FC236}">
                <a16:creationId xmlns:a16="http://schemas.microsoft.com/office/drawing/2014/main" id="{A7E22AD0-9906-D749-B080-42858A886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SzPts val="1400"/>
            </a:pPr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Google Shape;172;p8:notes">
            <a:extLst>
              <a:ext uri="{FF2B5EF4-FFF2-40B4-BE49-F238E27FC236}">
                <a16:creationId xmlns:a16="http://schemas.microsoft.com/office/drawing/2014/main" id="{48CE9FF3-1F07-D94A-BC45-0DAD080BB0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SzPts val="1400"/>
            </a:pPr>
            <a:endParaRPr lang="ko-KR" altLang="ko-KR">
              <a:latin typeface="Arial" panose="020B0604020202020204" pitchFamily="34" charset="0"/>
            </a:endParaRPr>
          </a:p>
        </p:txBody>
      </p:sp>
      <p:sp>
        <p:nvSpPr>
          <p:cNvPr id="56323" name="Google Shape;173;p8:notes">
            <a:extLst>
              <a:ext uri="{FF2B5EF4-FFF2-40B4-BE49-F238E27FC236}">
                <a16:creationId xmlns:a16="http://schemas.microsoft.com/office/drawing/2014/main" id="{63CB29C0-2F23-D040-9BD8-38DB577FC05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9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Google Shape;179;p9:notes">
            <a:extLst>
              <a:ext uri="{FF2B5EF4-FFF2-40B4-BE49-F238E27FC236}">
                <a16:creationId xmlns:a16="http://schemas.microsoft.com/office/drawing/2014/main" id="{1168E525-E2B2-A243-98A5-0097A1476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SzPts val="1400"/>
            </a:pPr>
            <a:endParaRPr lang="ko-KR" altLang="ko-KR">
              <a:latin typeface="Arial" panose="020B0604020202020204" pitchFamily="34" charset="0"/>
            </a:endParaRPr>
          </a:p>
        </p:txBody>
      </p:sp>
      <p:sp>
        <p:nvSpPr>
          <p:cNvPr id="59395" name="Google Shape;180;p9:notes">
            <a:extLst>
              <a:ext uri="{FF2B5EF4-FFF2-40B4-BE49-F238E27FC236}">
                <a16:creationId xmlns:a16="http://schemas.microsoft.com/office/drawing/2014/main" id="{BA01507F-CAB4-2748-B48E-01B8E08B6B4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Google Shape;179;p9:notes">
            <a:extLst>
              <a:ext uri="{FF2B5EF4-FFF2-40B4-BE49-F238E27FC236}">
                <a16:creationId xmlns:a16="http://schemas.microsoft.com/office/drawing/2014/main" id="{46A2F2A4-08C3-B649-AF53-F33C6CAB80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SzPts val="1400"/>
            </a:pPr>
            <a:endParaRPr lang="ko-KR" altLang="ko-KR">
              <a:latin typeface="Arial" panose="020B0604020202020204" pitchFamily="34" charset="0"/>
            </a:endParaRPr>
          </a:p>
        </p:txBody>
      </p:sp>
      <p:sp>
        <p:nvSpPr>
          <p:cNvPr id="61443" name="Google Shape;180;p9:notes">
            <a:extLst>
              <a:ext uri="{FF2B5EF4-FFF2-40B4-BE49-F238E27FC236}">
                <a16:creationId xmlns:a16="http://schemas.microsoft.com/office/drawing/2014/main" id="{A88028A3-C99F-CE47-84F0-6C3958F5B8A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Google Shape;179;p9:notes">
            <a:extLst>
              <a:ext uri="{FF2B5EF4-FFF2-40B4-BE49-F238E27FC236}">
                <a16:creationId xmlns:a16="http://schemas.microsoft.com/office/drawing/2014/main" id="{1276AD4B-FD8E-2644-9303-46DBC7E24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SzPts val="1400"/>
            </a:pPr>
            <a:endParaRPr lang="ko-KR" altLang="ko-KR">
              <a:latin typeface="Arial" panose="020B0604020202020204" pitchFamily="34" charset="0"/>
            </a:endParaRPr>
          </a:p>
        </p:txBody>
      </p:sp>
      <p:sp>
        <p:nvSpPr>
          <p:cNvPr id="63491" name="Google Shape;180;p9:notes">
            <a:extLst>
              <a:ext uri="{FF2B5EF4-FFF2-40B4-BE49-F238E27FC236}">
                <a16:creationId xmlns:a16="http://schemas.microsoft.com/office/drawing/2014/main" id="{EAAE8DAF-0770-AB41-BD5B-01E784D233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Google Shape;179;p9:notes">
            <a:extLst>
              <a:ext uri="{FF2B5EF4-FFF2-40B4-BE49-F238E27FC236}">
                <a16:creationId xmlns:a16="http://schemas.microsoft.com/office/drawing/2014/main" id="{395398A3-6A64-FB49-8237-925CCAED0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SzPts val="1400"/>
            </a:pPr>
            <a:endParaRPr lang="ko-KR" altLang="ko-KR">
              <a:latin typeface="Arial" panose="020B0604020202020204" pitchFamily="34" charset="0"/>
            </a:endParaRPr>
          </a:p>
        </p:txBody>
      </p:sp>
      <p:sp>
        <p:nvSpPr>
          <p:cNvPr id="65539" name="Google Shape;180;p9:notes">
            <a:extLst>
              <a:ext uri="{FF2B5EF4-FFF2-40B4-BE49-F238E27FC236}">
                <a16:creationId xmlns:a16="http://schemas.microsoft.com/office/drawing/2014/main" id="{56E5456A-AACA-EC4A-8E2A-2A106C5A465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8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14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Google Shape;193;p11:notes">
            <a:extLst>
              <a:ext uri="{FF2B5EF4-FFF2-40B4-BE49-F238E27FC236}">
                <a16:creationId xmlns:a16="http://schemas.microsoft.com/office/drawing/2014/main" id="{7599E12D-F4C8-8749-B180-42396FF5E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SzPts val="1400"/>
            </a:pPr>
            <a:endParaRPr lang="ko-KR" altLang="ko-KR">
              <a:latin typeface="Arial" panose="020B0604020202020204" pitchFamily="34" charset="0"/>
            </a:endParaRPr>
          </a:p>
        </p:txBody>
      </p:sp>
      <p:sp>
        <p:nvSpPr>
          <p:cNvPr id="69635" name="Google Shape;194;p11:notes">
            <a:extLst>
              <a:ext uri="{FF2B5EF4-FFF2-40B4-BE49-F238E27FC236}">
                <a16:creationId xmlns:a16="http://schemas.microsoft.com/office/drawing/2014/main" id="{939C2627-3D66-FB46-9286-D5C1E5351FC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99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8AF4E01-371D-0B43-B241-F2271F4F0F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10A026-28DB-7E42-8D77-0315960E348B}" type="slidenum">
              <a:rPr lang="ko-KR" altLang="en-US" smtClean="0">
                <a:ea typeface="굴림" panose="020B0600000101010101" pitchFamily="34" charset="-127"/>
              </a:rPr>
              <a:pPr>
                <a:spcBef>
                  <a:spcPct val="0"/>
                </a:spcBef>
              </a:pPr>
              <a:t>2</a:t>
            </a:fld>
            <a:endParaRPr lang="en-US" altLang="ko-KR">
              <a:ea typeface="굴림" panose="020B0600000101010101" pitchFamily="34" charset="-127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C740F9A-FEF7-2E41-B008-B4500CC66C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9FAC86E4-5AE4-2F43-97C4-238B00159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85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5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9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7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1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Google Shape;113;p7:notes">
            <a:extLst>
              <a:ext uri="{FF2B5EF4-FFF2-40B4-BE49-F238E27FC236}">
                <a16:creationId xmlns:a16="http://schemas.microsoft.com/office/drawing/2014/main" id="{5BA6189C-B9D5-CF45-8ED0-A0717B10DB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>
              <a:spcBef>
                <a:spcPct val="0"/>
              </a:spcBef>
              <a:buSzPts val="1400"/>
            </a:pPr>
            <a:endParaRPr lang="ko-KR" altLang="ko-KR">
              <a:latin typeface="Arial" panose="020B0604020202020204" pitchFamily="34" charset="0"/>
            </a:endParaRPr>
          </a:p>
        </p:txBody>
      </p:sp>
      <p:sp>
        <p:nvSpPr>
          <p:cNvPr id="19459" name="Google Shape;114;p7:notes">
            <a:extLst>
              <a:ext uri="{FF2B5EF4-FFF2-40B4-BE49-F238E27FC236}">
                <a16:creationId xmlns:a16="http://schemas.microsoft.com/office/drawing/2014/main" id="{FA62B4F8-36D8-D048-9767-5BD74D58703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>
            <a:extLst>
              <a:ext uri="{FF2B5EF4-FFF2-40B4-BE49-F238E27FC236}">
                <a16:creationId xmlns:a16="http://schemas.microsoft.com/office/drawing/2014/main" id="{73F6BDC7-F7A2-634D-B1D1-65D53C409A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슬라이드 노트 개체 틀 2">
            <a:extLst>
              <a:ext uri="{FF2B5EF4-FFF2-40B4-BE49-F238E27FC236}">
                <a16:creationId xmlns:a16="http://schemas.microsoft.com/office/drawing/2014/main" id="{3F93DA85-6709-3C48-AFAF-AAFD5512E7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604" name="슬라이드 번호 개체 틀 3">
            <a:extLst>
              <a:ext uri="{FF2B5EF4-FFF2-40B4-BE49-F238E27FC236}">
                <a16:creationId xmlns:a16="http://schemas.microsoft.com/office/drawing/2014/main" id="{B1B8B1E3-0144-C54C-AE80-A2DFA1FAD4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fld id="{64830F78-4FDB-8343-862D-9FE911D7A9B6}" type="slidenum">
              <a:rPr kumimoji="0" lang="ko-KR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/>
              <a:t>31</a:t>
            </a:fld>
            <a:endParaRPr kumimoji="0" lang="en-US" altLang="ko-KR" sz="1200">
              <a:solidFill>
                <a:schemeClr val="tx1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202182" y="4336977"/>
            <a:ext cx="3904488" cy="69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43326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369929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53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404570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341230" y="2618563"/>
            <a:ext cx="4681728" cy="83662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9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64408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0"/>
            <a:ext cx="24377649" cy="445764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77650" cy="7189076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04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258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125882" y="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6251766" y="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0" y="685800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125882" y="685800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251766" y="685800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21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5">
            <a:extLst>
              <a:ext uri="{FF2B5EF4-FFF2-40B4-BE49-F238E27FC236}">
                <a16:creationId xmlns:a16="http://schemas.microsoft.com/office/drawing/2014/main" id="{F3AE128D-DFEC-3F41-B91C-B2DED282BF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2628" y="914400"/>
          <a:ext cx="22439288" cy="978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3" imgW="6502400" imgH="3778250" progId="Photoshop.Image.7">
                  <p:embed/>
                </p:oleObj>
              </mc:Choice>
              <mc:Fallback>
                <p:oleObj name="Image" r:id="rId3" imgW="6502400" imgH="3778250" progId="Photoshop.Image.7">
                  <p:embed/>
                  <p:pic>
                    <p:nvPicPr>
                      <p:cNvPr id="4" name="Object 35">
                        <a:extLst>
                          <a:ext uri="{FF2B5EF4-FFF2-40B4-BE49-F238E27FC236}">
                            <a16:creationId xmlns:a16="http://schemas.microsoft.com/office/drawing/2014/main" id="{F3AE128D-DFEC-3F41-B91C-B2DED282BF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628" y="914400"/>
                        <a:ext cx="22439288" cy="97821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4">
            <a:extLst>
              <a:ext uri="{FF2B5EF4-FFF2-40B4-BE49-F238E27FC236}">
                <a16:creationId xmlns:a16="http://schemas.microsoft.com/office/drawing/2014/main" id="{3D9CB174-8350-7E4D-81CE-D1A7AE6A4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253" y="914400"/>
            <a:ext cx="22409661" cy="118872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z="3200"/>
          </a:p>
        </p:txBody>
      </p:sp>
      <p:pic>
        <p:nvPicPr>
          <p:cNvPr id="6" name="Picture 31" descr="03_icon">
            <a:extLst>
              <a:ext uri="{FF2B5EF4-FFF2-40B4-BE49-F238E27FC236}">
                <a16:creationId xmlns:a16="http://schemas.microsoft.com/office/drawing/2014/main" id="{A5BEC253-83E3-9E4A-B1BD-D87889A7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577" y="9899650"/>
            <a:ext cx="199761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2">
            <a:extLst>
              <a:ext uri="{FF2B5EF4-FFF2-40B4-BE49-F238E27FC236}">
                <a16:creationId xmlns:a16="http://schemas.microsoft.com/office/drawing/2014/main" id="{860D5F72-2C70-5645-917A-18A2865F0B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901" y="10566401"/>
            <a:ext cx="17944659" cy="95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ore-KR" altLang="en-US" sz="7200"/>
          </a:p>
        </p:txBody>
      </p:sp>
      <p:pic>
        <p:nvPicPr>
          <p:cNvPr id="8" name="그림 14">
            <a:extLst>
              <a:ext uri="{FF2B5EF4-FFF2-40B4-BE49-F238E27FC236}">
                <a16:creationId xmlns:a16="http://schemas.microsoft.com/office/drawing/2014/main" id="{B43CCCF9-C0B4-0548-A236-76F0FD7B1BE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0510" y="1133477"/>
            <a:ext cx="3868259" cy="233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97560" y="9518650"/>
            <a:ext cx="15439178" cy="762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500707" y="10718800"/>
            <a:ext cx="15439178" cy="609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>
                <a:solidFill>
                  <a:srgbClr val="000000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CBF85BF-9837-6E41-9048-BD685F8DB1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1015736" y="12954001"/>
            <a:ext cx="5688118" cy="488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2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376BB90-6C24-494A-933D-08DD6BCABE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8329031" y="12954001"/>
            <a:ext cx="7719589" cy="488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0" hangingPunct="1">
              <a:defRPr kumimoji="0" sz="2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B0BF4FD-E158-464F-A65C-8C1DFCB3F8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17470649" y="12954001"/>
            <a:ext cx="5688118" cy="488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20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D7A1379-A971-7B4C-8697-0B3A91785C1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208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66993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3">
            <a:extLst>
              <a:ext uri="{FF2B5EF4-FFF2-40B4-BE49-F238E27FC236}">
                <a16:creationId xmlns:a16="http://schemas.microsoft.com/office/drawing/2014/main" id="{58C013B2-237E-E144-A9C4-751A6C936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" y="1181100"/>
            <a:ext cx="23158768" cy="118872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z="3200"/>
          </a:p>
        </p:txBody>
      </p:sp>
      <p:sp>
        <p:nvSpPr>
          <p:cNvPr id="5" name="Rectangle 75">
            <a:extLst>
              <a:ext uri="{FF2B5EF4-FFF2-40B4-BE49-F238E27FC236}">
                <a16:creationId xmlns:a16="http://schemas.microsoft.com/office/drawing/2014/main" id="{97E8E0E5-8583-9748-82E8-3B74FCADD4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178628" y="809626"/>
            <a:ext cx="770266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z="3200"/>
          </a:p>
        </p:txBody>
      </p:sp>
      <p:graphicFrame>
        <p:nvGraphicFramePr>
          <p:cNvPr id="6" name="Object 73">
            <a:extLst>
              <a:ext uri="{FF2B5EF4-FFF2-40B4-BE49-F238E27FC236}">
                <a16:creationId xmlns:a16="http://schemas.microsoft.com/office/drawing/2014/main" id="{2C8E6F5A-0312-274F-851E-FA2A8DC67E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228" y="7439027"/>
          <a:ext cx="8329030" cy="5565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Image" r:id="rId3" imgW="3181350" imgH="2832100" progId="Photoshop.Image.7">
                  <p:embed/>
                </p:oleObj>
              </mc:Choice>
              <mc:Fallback>
                <p:oleObj name="Image" r:id="rId3" imgW="3181350" imgH="2832100" progId="Photoshop.Image.7">
                  <p:embed/>
                  <p:pic>
                    <p:nvPicPr>
                      <p:cNvPr id="6" name="Object 73">
                        <a:extLst>
                          <a:ext uri="{FF2B5EF4-FFF2-40B4-BE49-F238E27FC236}">
                            <a16:creationId xmlns:a16="http://schemas.microsoft.com/office/drawing/2014/main" id="{2C8E6F5A-0312-274F-851E-FA2A8DC67E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228" y="7439027"/>
                        <a:ext cx="8329030" cy="5565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8" descr="03_back_b">
            <a:extLst>
              <a:ext uri="{FF2B5EF4-FFF2-40B4-BE49-F238E27FC236}">
                <a16:creationId xmlns:a16="http://schemas.microsoft.com/office/drawing/2014/main" id="{E176E64A-9E9E-4346-834A-9E083D115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3831" y="1219201"/>
            <a:ext cx="701280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4">
            <a:extLst>
              <a:ext uri="{FF2B5EF4-FFF2-40B4-BE49-F238E27FC236}">
                <a16:creationId xmlns:a16="http://schemas.microsoft.com/office/drawing/2014/main" id="{225CF155-12B5-C049-A425-9FD1F1B7B2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5177" y="381000"/>
            <a:ext cx="14829737" cy="21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z="3200"/>
          </a:p>
        </p:txBody>
      </p:sp>
      <p:pic>
        <p:nvPicPr>
          <p:cNvPr id="9" name="Picture 59" descr="03_icon">
            <a:extLst>
              <a:ext uri="{FF2B5EF4-FFF2-40B4-BE49-F238E27FC236}">
                <a16:creationId xmlns:a16="http://schemas.microsoft.com/office/drawing/2014/main" id="{5177D660-F862-6A4A-BF7D-F39EE171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777" y="333376"/>
            <a:ext cx="199761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6">
            <a:extLst>
              <a:ext uri="{FF2B5EF4-FFF2-40B4-BE49-F238E27FC236}">
                <a16:creationId xmlns:a16="http://schemas.microsoft.com/office/drawing/2014/main" id="{8DA6DEEB-AE62-174C-8D04-7B2AD5AFA2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392" y="12487277"/>
            <a:ext cx="5489202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3077" y="2857473"/>
            <a:ext cx="21939885" cy="9432926"/>
          </a:xfrm>
        </p:spPr>
        <p:txBody>
          <a:bodyPr/>
          <a:lstStyle>
            <a:lvl1pPr>
              <a:buClr>
                <a:srgbClr val="CC6600"/>
              </a:buClr>
              <a:defRPr sz="4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rgbClr val="CC6600"/>
              </a:buClr>
              <a:buFont typeface="Wingdings" pitchFamily="2" charset="2"/>
              <a:buChar char="Ø"/>
              <a:defRPr sz="40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rgbClr val="CC6600"/>
              </a:buClr>
              <a:buFont typeface="Wingdings" pitchFamily="2" charset="2"/>
              <a:buChar char="ü"/>
              <a:defRPr sz="3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32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buFont typeface="Arial" pitchFamily="34" charset="0"/>
              <a:buChar char="•"/>
              <a:defRPr sz="32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443C489-51DC-5243-8B92-A45A335EB46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gray">
          <a:xfrm>
            <a:off x="18139342" y="520701"/>
            <a:ext cx="5688118" cy="4889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280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DF7FAC8F-45F6-BF41-9587-2720643B89A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888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6581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06581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1629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219744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163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219744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6263258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329074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6263259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329075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16389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95360" y="0"/>
            <a:ext cx="15782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759837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8595582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578229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5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0486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199868" y="666271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79" r:id="rId2"/>
    <p:sldLayoutId id="2147483909" r:id="rId3"/>
    <p:sldLayoutId id="2147483903" r:id="rId4"/>
    <p:sldLayoutId id="2147483910" r:id="rId5"/>
    <p:sldLayoutId id="2147483911" r:id="rId6"/>
    <p:sldLayoutId id="2147483904" r:id="rId7"/>
    <p:sldLayoutId id="2147483912" r:id="rId8"/>
    <p:sldLayoutId id="2147483902" r:id="rId9"/>
    <p:sldLayoutId id="2147483906" r:id="rId10"/>
    <p:sldLayoutId id="2147483907" r:id="rId11"/>
    <p:sldLayoutId id="2147483908" r:id="rId12"/>
    <p:sldLayoutId id="2147483919" r:id="rId13"/>
    <p:sldLayoutId id="2147483923" r:id="rId14"/>
    <p:sldLayoutId id="2147483936" r:id="rId15"/>
    <p:sldLayoutId id="2147483937" r:id="rId16"/>
    <p:sldLayoutId id="2147483939" r:id="rId17"/>
    <p:sldLayoutId id="2147483940" r:id="rId18"/>
    <p:sldLayoutId id="2147483941" r:id="rId19"/>
    <p:sldLayoutId id="2147483942" r:id="rId20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cumenter.getpostman.com/view/15074200/TzCJeUwy" TargetMode="Externa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0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30.png"/><Relationship Id="rId4" Type="http://schemas.openxmlformats.org/officeDocument/2006/relationships/image" Target="../media/image200.png"/><Relationship Id="rId9" Type="http://schemas.openxmlformats.org/officeDocument/2006/relationships/customXml" Target="../ink/ink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nend-KPU/LBS-Platform" TargetMode="Externa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240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230.png"/><Relationship Id="rId4" Type="http://schemas.openxmlformats.org/officeDocument/2006/relationships/image" Target="../media/image200.png"/><Relationship Id="rId9" Type="http://schemas.openxmlformats.org/officeDocument/2006/relationships/customXml" Target="../ink/ink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240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230.png"/><Relationship Id="rId4" Type="http://schemas.openxmlformats.org/officeDocument/2006/relationships/image" Target="../media/image200.png"/><Relationship Id="rId9" Type="http://schemas.openxmlformats.org/officeDocument/2006/relationships/customXml" Target="../ink/ink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240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230.png"/><Relationship Id="rId4" Type="http://schemas.openxmlformats.org/officeDocument/2006/relationships/image" Target="../media/image200.png"/><Relationship Id="rId9" Type="http://schemas.openxmlformats.org/officeDocument/2006/relationships/customXml" Target="../ink/ink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GmRDH44GMVSNbaavPDd6Rp/Untitled?node-id=0%3A7" TargetMode="External"/><Relationship Id="rId2" Type="http://schemas.openxmlformats.org/officeDocument/2006/relationships/hyperlink" Target="https://github.com/Lenend-KPU/LBS-Platform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figma.com/file/8KeqsdTMosW6xlkpikK3Iy/Untitled?node-id=63%3A2227" TargetMode="External"/><Relationship Id="rId5" Type="http://schemas.openxmlformats.org/officeDocument/2006/relationships/hyperlink" Target="https://www.figma.com/file/2FKvewRFd08G9WESKJTtlP/Through-Path?node-id=116%3A0" TargetMode="External"/><Relationship Id="rId4" Type="http://schemas.openxmlformats.org/officeDocument/2006/relationships/hyperlink" Target="https://www.figma.com/file/yADZJTz6gxuVTehDG3882l/Untitled?node-id=0%3A1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20/09/07/2020090700514.html" TargetMode="External"/><Relationship Id="rId2" Type="http://schemas.openxmlformats.org/officeDocument/2006/relationships/hyperlink" Target="https://news.joins.com/article/23720356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www.kisa.or.kr/uploadfile/202002/202002211002219846.pdf" TargetMode="External"/><Relationship Id="rId4" Type="http://schemas.openxmlformats.org/officeDocument/2006/relationships/hyperlink" Target="https://kosis.kr/statisticsList/statisticsListIndex.do?menuId=M_01_01&amp;vwcd=MT_ZTITLE&amp;parmTabId=M_01_01&amp;outLink=Y&amp;entrType=#content-group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46;p1">
            <a:extLst>
              <a:ext uri="{FF2B5EF4-FFF2-40B4-BE49-F238E27FC236}">
                <a16:creationId xmlns:a16="http://schemas.microsoft.com/office/drawing/2014/main" id="{D6CD2783-FF44-284A-983C-28C9ACC465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073525" y="7578726"/>
            <a:ext cx="16230600" cy="2879724"/>
          </a:xfrm>
        </p:spPr>
        <p:txBody>
          <a:bodyPr vert="horz" lIns="182850" tIns="91400" rIns="182850" bIns="91400" rtlCol="0" anchor="ctr">
            <a:norm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3200"/>
            </a:pPr>
            <a:r>
              <a:rPr lang="ko-KR" altLang="en-US" sz="5600"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  <a:sym typeface="Arial" panose="020B0604020202020204" pitchFamily="34" charset="0"/>
              </a:rPr>
              <a:t>장소 데이터를 활용한 경험가치 공유 플랫폼</a:t>
            </a:r>
            <a:br>
              <a:rPr lang="ko-KR" altLang="en-US" b="0"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en-US" altLang="ko-KR" sz="4800">
                <a:latin typeface="맑은 고딕" panose="020B0503020000020004" pitchFamily="34" charset="-127"/>
                <a:ea typeface="맑은 고딕" panose="020B0503020000020004" pitchFamily="34" charset="-127"/>
                <a:cs typeface="Arial" panose="020B0604020202020204" pitchFamily="34" charset="0"/>
                <a:sym typeface="Arial" panose="020B0604020202020204" pitchFamily="34" charset="0"/>
              </a:rPr>
              <a:t>Location Based Experience Sharing Service</a:t>
            </a:r>
            <a:endParaRPr lang="ko-KR" altLang="ko-KR">
              <a:latin typeface="맑은 고딕" panose="020B0503020000020004" pitchFamily="34" charset="-127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5123" name="Google Shape;47;p1">
            <a:extLst>
              <a:ext uri="{FF2B5EF4-FFF2-40B4-BE49-F238E27FC236}">
                <a16:creationId xmlns:a16="http://schemas.microsoft.com/office/drawing/2014/main" id="{12B32812-E874-7B41-9DA2-01246A58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0575" y="10741027"/>
            <a:ext cx="574040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None/>
            </a:pPr>
            <a:r>
              <a:rPr lang="en-US" altLang="ko-KR" sz="2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2014184038	 </a:t>
            </a:r>
            <a:r>
              <a:rPr lang="ko-KR" altLang="en-US" sz="2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한승욱 	</a:t>
            </a:r>
            <a:r>
              <a:rPr lang="en-US" altLang="ko-KR" sz="2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2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배유석</a:t>
            </a:r>
            <a:r>
              <a:rPr lang="en-US" altLang="ko-KR" sz="2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ts val="476"/>
              </a:spcBef>
              <a:buClr>
                <a:srgbClr val="000000"/>
              </a:buClr>
              <a:buSzPts val="1200"/>
              <a:buNone/>
            </a:pPr>
            <a:r>
              <a:rPr lang="en-US" altLang="ko-KR" sz="2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2016152021	 </a:t>
            </a:r>
            <a:r>
              <a:rPr lang="ko-KR" altLang="en-US" sz="2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박찬희     	</a:t>
            </a:r>
            <a:r>
              <a:rPr lang="en-US" altLang="ko-KR" sz="2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ko-KR" altLang="en-US" sz="2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배유석</a:t>
            </a:r>
            <a:r>
              <a:rPr lang="en-US" altLang="ko-KR" sz="2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ts val="476"/>
              </a:spcBef>
              <a:buClr>
                <a:srgbClr val="47C3B7"/>
              </a:buClr>
              <a:buSzPts val="1200"/>
              <a:buNone/>
            </a:pPr>
            <a:endParaRPr lang="ko-KR" altLang="ko-KR" sz="2400" b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ts val="476"/>
              </a:spcBef>
              <a:buClr>
                <a:srgbClr val="47C3B7"/>
              </a:buClr>
              <a:buSzPts val="1200"/>
              <a:buNone/>
            </a:pPr>
            <a:endParaRPr lang="ko-KR" altLang="ko-KR" sz="240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None/>
            </a:pPr>
            <a:endParaRPr lang="ko-KR" altLang="ko-KR" sz="240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Google Shape;48;p1">
            <a:extLst>
              <a:ext uri="{FF2B5EF4-FFF2-40B4-BE49-F238E27FC236}">
                <a16:creationId xmlns:a16="http://schemas.microsoft.com/office/drawing/2014/main" id="{F11E26E5-88ED-914A-9E79-11F62058EBA6}"/>
              </a:ext>
            </a:extLst>
          </p:cNvPr>
          <p:cNvSpPr txBox="1"/>
          <p:nvPr/>
        </p:nvSpPr>
        <p:spPr>
          <a:xfrm>
            <a:off x="4124325" y="11899900"/>
            <a:ext cx="3241676" cy="677028"/>
          </a:xfrm>
          <a:prstGeom prst="rect">
            <a:avLst/>
          </a:prstGeom>
          <a:noFill/>
          <a:ln>
            <a:noFill/>
          </a:ln>
          <a:effectLst>
            <a:outerShdw blurRad="63500" dist="17960" dir="2700000">
              <a:srgbClr val="195689"/>
            </a:outerShdw>
          </a:effectLst>
        </p:spPr>
        <p:txBody>
          <a:bodyPr lIns="182850" tIns="91400" rIns="182850" bIns="91400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Clr>
                <a:srgbClr val="47C3B7"/>
              </a:buClr>
              <a:buSzPts val="1600"/>
              <a:buFont typeface="맑은 고딕" panose="020B0503020000020004" pitchFamily="50" charset="-127"/>
              <a:buNone/>
              <a:defRPr/>
            </a:pPr>
            <a:r>
              <a:rPr lang="ko-KR" altLang="en-US" sz="3200">
                <a:solidFill>
                  <a:srgbClr val="47C3B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종합설계제안서</a:t>
            </a:r>
            <a:endParaRPr lang="ko-KR" altLang="ko-KR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2"/>
            <a:ext cx="24377645" cy="318148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" y="0"/>
            <a:ext cx="16226384" cy="3181484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226371" y="-2"/>
            <a:ext cx="8151273" cy="3181484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0" y="-2"/>
            <a:ext cx="23459182" cy="3194866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2591F-CE47-4B17-A2DD-89D0869AFB38}"/>
              </a:ext>
            </a:extLst>
          </p:cNvPr>
          <p:cNvSpPr txBox="1"/>
          <p:nvPr/>
        </p:nvSpPr>
        <p:spPr>
          <a:xfrm>
            <a:off x="2742483" y="589076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8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설문조사 진행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C4BE7DF-DD92-44D7-81C0-954DEA266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959" y="4834826"/>
            <a:ext cx="16900183" cy="73667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4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텍스트 </a:t>
            </a: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-&gt; </a:t>
            </a:r>
            <a:r>
              <a:rPr kumimoji="0" lang="ko-KR" altLang="en-US" sz="4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이미지 </a:t>
            </a: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-&gt; </a:t>
            </a:r>
            <a:r>
              <a:rPr kumimoji="0" lang="ko-KR" altLang="en-US" sz="4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영상 </a:t>
            </a: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-&gt; </a:t>
            </a:r>
            <a:r>
              <a:rPr kumimoji="0" lang="ko-KR" altLang="en-US" sz="4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보이스 </a:t>
            </a:r>
            <a:r>
              <a:rPr kumimoji="0" lang="ko-KR" altLang="en-US" sz="4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콘텐츠의 형식으로</a:t>
            </a:r>
            <a:endParaRPr kumimoji="0" lang="en-US" altLang="ko-KR" sz="4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ko-KR" altLang="en-US" sz="4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진화하는</a:t>
            </a:r>
            <a:r>
              <a:rPr kumimoji="0" lang="ko-KR" altLang="en-US" sz="4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SNS </a:t>
            </a:r>
            <a:r>
              <a:rPr kumimoji="0" lang="ko-KR" altLang="en-US" sz="4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사이에서 다음 패러다임은 </a:t>
            </a:r>
            <a:endParaRPr kumimoji="0" lang="en-US" altLang="ko-KR" sz="4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4800" b="1" dirty="0">
              <a:solidFill>
                <a:schemeClr val="tx2"/>
              </a:solidFill>
            </a:endParaRP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"</a:t>
            </a:r>
            <a:r>
              <a:rPr kumimoji="0" lang="ko-KR" altLang="en-US" sz="4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장소</a:t>
            </a: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"</a:t>
            </a:r>
            <a:r>
              <a:rPr kumimoji="0" lang="ko-KR" altLang="en-US" sz="4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의 연속인 </a:t>
            </a: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"</a:t>
            </a:r>
            <a:r>
              <a:rPr kumimoji="0" lang="ko-KR" altLang="en-US" sz="4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경로</a:t>
            </a: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" </a:t>
            </a:r>
            <a:r>
              <a:rPr kumimoji="0" lang="ko-KR" altLang="en-US" sz="4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기반의 콘텐츠</a:t>
            </a:r>
            <a:r>
              <a:rPr kumimoji="0" lang="ko-KR" altLang="en-US" sz="4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일 것이라는 </a:t>
            </a:r>
            <a:r>
              <a:rPr kumimoji="0" lang="ko-KR" altLang="en-US" sz="4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가설 하에</a:t>
            </a: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ko-KR" altLang="en-US" sz="4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자체 설문조사를 진행하였다</a:t>
            </a:r>
            <a:r>
              <a:rPr kumimoji="0" lang="en-US" altLang="ko-KR" sz="4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4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777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8">
            <a:extLst>
              <a:ext uri="{FF2B5EF4-FFF2-40B4-BE49-F238E27FC236}">
                <a16:creationId xmlns:a16="http://schemas.microsoft.com/office/drawing/2014/main" id="{6DBBB876-CE83-4C73-8BF6-71F446F86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165" y="1432752"/>
            <a:ext cx="10850702" cy="42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97408" y="0"/>
            <a:ext cx="182833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90ABE27D-54D4-46B9-BB54-2399D238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12782" y="980229"/>
            <a:ext cx="10222527" cy="513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66560"/>
            <a:ext cx="12249769" cy="182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27880" y="6766560"/>
            <a:ext cx="12249770" cy="182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9">
            <a:extLst>
              <a:ext uri="{FF2B5EF4-FFF2-40B4-BE49-F238E27FC236}">
                <a16:creationId xmlns:a16="http://schemas.microsoft.com/office/drawing/2014/main" id="{33D03791-5981-4385-BD43-06C91A2D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163" y="7933992"/>
            <a:ext cx="10850702" cy="417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>
            <a:extLst>
              <a:ext uri="{FF2B5EF4-FFF2-40B4-BE49-F238E27FC236}">
                <a16:creationId xmlns:a16="http://schemas.microsoft.com/office/drawing/2014/main" id="{B787875B-CA2D-411F-9C9B-911A51433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12782" y="8029360"/>
            <a:ext cx="10222527" cy="398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4BDF86-585E-463D-A94B-3123E14EE78F}"/>
              </a:ext>
            </a:extLst>
          </p:cNvPr>
          <p:cNvSpPr/>
          <p:nvPr/>
        </p:nvSpPr>
        <p:spPr>
          <a:xfrm>
            <a:off x="17197754" y="2549769"/>
            <a:ext cx="5637555" cy="33586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B3AB9D-B1BD-45FF-99F1-1F0F1632A831}"/>
              </a:ext>
            </a:extLst>
          </p:cNvPr>
          <p:cNvSpPr/>
          <p:nvPr/>
        </p:nvSpPr>
        <p:spPr>
          <a:xfrm>
            <a:off x="5699051" y="1459661"/>
            <a:ext cx="4915513" cy="6504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E43355F-A7BC-4D1B-9FB3-670CC6075D5B}"/>
              </a:ext>
            </a:extLst>
          </p:cNvPr>
          <p:cNvSpPr/>
          <p:nvPr/>
        </p:nvSpPr>
        <p:spPr>
          <a:xfrm>
            <a:off x="14439014" y="8046945"/>
            <a:ext cx="3743480" cy="446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AA05325-8980-4506-A7EB-F1C7B096B06E}"/>
              </a:ext>
            </a:extLst>
          </p:cNvPr>
          <p:cNvSpPr/>
          <p:nvPr/>
        </p:nvSpPr>
        <p:spPr>
          <a:xfrm>
            <a:off x="3024559" y="8018217"/>
            <a:ext cx="2813537" cy="475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5DEE0A-F699-4201-89D9-605DC3F5EDDB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FAF7B9-F96E-4A17-B934-7471FB1D2C3B}"/>
              </a:ext>
            </a:extLst>
          </p:cNvPr>
          <p:cNvSpPr txBox="1"/>
          <p:nvPr/>
        </p:nvSpPr>
        <p:spPr>
          <a:xfrm>
            <a:off x="21796743" y="382772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설문조사</a:t>
            </a:r>
          </a:p>
        </p:txBody>
      </p:sp>
    </p:spTree>
    <p:extLst>
      <p:ext uri="{BB962C8B-B14F-4D97-AF65-F5344CB8AC3E}">
        <p14:creationId xmlns:p14="http://schemas.microsoft.com/office/powerpoint/2010/main" val="208350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31A72A79-7345-B244-8AE9-56D7C5FF48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종합 설계 개요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FE174605-43E7-9E44-91D0-FA26B3847E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44951" y="2857501"/>
            <a:ext cx="16459200" cy="9432926"/>
          </a:xfrm>
        </p:spPr>
        <p:txBody>
          <a:bodyPr/>
          <a:lstStyle/>
          <a:p>
            <a:r>
              <a:rPr lang="ko-KR" altLang="en-US">
                <a:latin typeface="맑은 고딕" panose="020B0503020000020004" pitchFamily="34" charset="-127"/>
                <a:ea typeface="맑은 고딕" panose="020B0503020000020004" pitchFamily="34" charset="-127"/>
              </a:rPr>
              <a:t>연구 개발 목표</a:t>
            </a:r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sz="36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장소 기반 콘텐츠를 제작하고 이를 엮어 경로 콘텐츠를 제작할 수 있는 콘텐츠 기반 서비스 제작</a:t>
            </a:r>
            <a:endParaRPr lang="en-US" altLang="ko-KR" sz="36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endParaRPr lang="en-US" altLang="ko-KR" sz="28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자신이 만든 경로를 공유하고 양방향 소통할 수 있는 소셜 네트워크 기능 구현</a:t>
            </a:r>
            <a:endParaRPr lang="en-US" altLang="ko-KR" sz="36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endParaRPr lang="en-US" altLang="ko-KR" sz="28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다른 사람이 만든 경로를 지역 또는 장소로 검색할 수 있는 기능 구현</a:t>
            </a:r>
            <a:endParaRPr lang="en-US" altLang="ko-KR" sz="36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endParaRPr lang="en-US" altLang="ko-KR" sz="28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CI/CD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를 통해 주기적으로 테스트 및 빌드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배포까지 이루어지는 파이프라인 구현</a:t>
            </a:r>
            <a:endParaRPr lang="en-US" altLang="ko-KR" sz="36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endParaRPr lang="en-US" altLang="ko-KR" sz="28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로깅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모니터링 등 서비스 장애 대응 시스템 구축</a:t>
            </a:r>
            <a:endParaRPr lang="en-US" altLang="ko-KR" sz="360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E56B2B08-7AFD-2E4A-9951-33D44063C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981671F-D606-F24A-BFF9-B36E197CD02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AC909649-0D2F-F74E-8C4B-40479C6A5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종합 설계 개요</a:t>
            </a:r>
          </a:p>
        </p:txBody>
      </p:sp>
      <p:sp>
        <p:nvSpPr>
          <p:cNvPr id="15363" name="내용 개체 틀 2">
            <a:extLst>
              <a:ext uri="{FF2B5EF4-FFF2-40B4-BE49-F238E27FC236}">
                <a16:creationId xmlns:a16="http://schemas.microsoft.com/office/drawing/2014/main" id="{403E722A-D763-7B43-8413-ACC775E2C3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44951" y="2536826"/>
            <a:ext cx="16459200" cy="9432924"/>
          </a:xfrm>
        </p:spPr>
        <p:txBody>
          <a:bodyPr/>
          <a:lstStyle/>
          <a:p>
            <a:r>
              <a:rPr lang="ko-KR" altLang="en-US">
                <a:latin typeface="맑은 고딕" panose="020B0503020000020004" pitchFamily="34" charset="-127"/>
                <a:ea typeface="맑은 고딕" panose="020B0503020000020004" pitchFamily="34" charset="-127"/>
              </a:rPr>
              <a:t>연구 개발 목표 </a:t>
            </a:r>
            <a:r>
              <a:rPr lang="en-US" altLang="ko-KR">
                <a:latin typeface="맑은 고딕" panose="020B0503020000020004" pitchFamily="34" charset="-127"/>
                <a:ea typeface="맑은 고딕" panose="020B0503020000020004" pitchFamily="34" charset="-127"/>
              </a:rPr>
              <a:t>– </a:t>
            </a:r>
            <a:r>
              <a:rPr lang="ko-KR" altLang="en-US">
                <a:latin typeface="맑은 고딕" panose="020B0503020000020004" pitchFamily="34" charset="-127"/>
                <a:ea typeface="맑은 고딕" panose="020B0503020000020004" pitchFamily="34" charset="-127"/>
              </a:rPr>
              <a:t>디자인 시안</a:t>
            </a:r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5364" name="슬라이드 번호 개체 틀 3">
            <a:extLst>
              <a:ext uri="{FF2B5EF4-FFF2-40B4-BE49-F238E27FC236}">
                <a16:creationId xmlns:a16="http://schemas.microsoft.com/office/drawing/2014/main" id="{5EE757D6-20C1-3449-8321-2C0C8B3434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693ED13-1DBC-A941-B136-3E5E75E42BBD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386991-2550-D448-8408-2C75F9A63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6" y="-142963"/>
            <a:ext cx="184731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EA8B02E-93CC-AA4C-B309-3E3E87C3C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6" y="-142963"/>
            <a:ext cx="184731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C5DD0-0BCD-EA46-94D2-803131B5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965" y="3413127"/>
            <a:ext cx="13719720" cy="92186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8F5BC7ED-ED71-A94F-A63C-B6B9B5F82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종합 설계 개요</a:t>
            </a: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30957C7-6F07-DB49-BD3E-1471E6BB08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44951" y="2857501"/>
            <a:ext cx="16459200" cy="9432926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연구 개발 효과</a:t>
            </a:r>
            <a:endParaRPr lang="en-US" altLang="ko-KR" dirty="0"/>
          </a:p>
          <a:p>
            <a:pPr>
              <a:defRPr/>
            </a:pPr>
            <a:endParaRPr lang="en-US" altLang="ko-KR" sz="3600" dirty="0"/>
          </a:p>
          <a:p>
            <a:pPr lvl="1">
              <a:defRPr/>
            </a:pPr>
            <a:r>
              <a:rPr lang="ko-KR" altLang="en-US" sz="3600" dirty="0"/>
              <a:t>기존 단일 장소의 한정된 콘텐츠가 아닌 연속적인 장소의 경로라는 새로운 콘텐츠를 이용한 서비스를 제공</a:t>
            </a:r>
            <a:endParaRPr lang="en-US" altLang="ko-KR" sz="3600" dirty="0"/>
          </a:p>
          <a:p>
            <a:pPr marL="914400" lvl="1">
              <a:buNone/>
              <a:defRPr/>
            </a:pPr>
            <a:endParaRPr lang="en-US" altLang="ko-KR" sz="2800" dirty="0"/>
          </a:p>
          <a:p>
            <a:pPr lvl="1">
              <a:defRPr/>
            </a:pPr>
            <a:r>
              <a:rPr lang="ko-KR" altLang="en-US" sz="3600" dirty="0"/>
              <a:t>지도</a:t>
            </a:r>
            <a:r>
              <a:rPr lang="en-US" altLang="ko-KR" sz="3600" dirty="0"/>
              <a:t>, </a:t>
            </a:r>
            <a:r>
              <a:rPr lang="ko-KR" altLang="en-US" sz="3600" dirty="0"/>
              <a:t>장소 </a:t>
            </a:r>
            <a:r>
              <a:rPr lang="en-US" altLang="ko-KR" sz="3600" dirty="0"/>
              <a:t>API</a:t>
            </a:r>
            <a:r>
              <a:rPr lang="ko-KR" altLang="en-US" sz="3600" dirty="0"/>
              <a:t>를 활용하여 연속적인 </a:t>
            </a:r>
            <a:r>
              <a:rPr lang="ko-KR" altLang="en-US" sz="3600" dirty="0" err="1"/>
              <a:t>플레이스를</a:t>
            </a:r>
            <a:r>
              <a:rPr lang="ko-KR" altLang="en-US" sz="3600" dirty="0"/>
              <a:t> 공유할 수 있도록 구현</a:t>
            </a:r>
            <a:endParaRPr lang="en-US" altLang="ko-KR" sz="3600" dirty="0"/>
          </a:p>
          <a:p>
            <a:pPr marL="914400" lvl="1">
              <a:buNone/>
              <a:defRPr/>
            </a:pPr>
            <a:endParaRPr lang="en-US" altLang="ko-KR" sz="2800" dirty="0"/>
          </a:p>
          <a:p>
            <a:pPr lvl="1">
              <a:defRPr/>
            </a:pPr>
            <a:r>
              <a:rPr lang="ko-KR" altLang="en-US" sz="3600" dirty="0"/>
              <a:t>기존에 경로를 짤 때의 단계를 축소하여 불편함을 줄이고 유사한 경로 레퍼런스를 참고하여 경험 가치의 질 상승</a:t>
            </a:r>
            <a:endParaRPr lang="en-US" altLang="ko-KR" sz="3600" dirty="0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349130F5-DD26-A74B-AD8C-D732B5D0F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FADE99B-8A0D-5B43-B35D-4EB394F9EBA2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2540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231679" y="3369876"/>
            <a:ext cx="791429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spc="600" dirty="0" err="1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관련연구</a:t>
            </a:r>
            <a:endParaRPr lang="en-US" altLang="ko-KR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ko-KR" altLang="en-US" sz="138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및 </a:t>
            </a:r>
            <a:endParaRPr lang="en-US" altLang="ko-KR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ko-KR" altLang="en-US" sz="138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사례</a:t>
            </a:r>
            <a:endParaRPr lang="en-US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14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8184" y="12397563"/>
            <a:ext cx="2755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출처</a:t>
            </a:r>
            <a:r>
              <a:rPr lang="en-US" altLang="ko-KR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:KISA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865CE-F3B5-44DA-8B5E-534795AD1A07}"/>
              </a:ext>
            </a:extLst>
          </p:cNvPr>
          <p:cNvSpPr/>
          <p:nvPr/>
        </p:nvSpPr>
        <p:spPr>
          <a:xfrm>
            <a:off x="27636" y="5262"/>
            <a:ext cx="24377650" cy="28838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07AAE-51A9-4117-8746-158FD5FCAEB2}"/>
              </a:ext>
            </a:extLst>
          </p:cNvPr>
          <p:cNvSpPr txBox="1"/>
          <p:nvPr/>
        </p:nvSpPr>
        <p:spPr>
          <a:xfrm>
            <a:off x="2742483" y="589076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위치기반 추적</a:t>
            </a:r>
            <a:r>
              <a:rPr lang="en-US" altLang="ko-KR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altLang="ko-KR" sz="6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LSB)</a:t>
            </a: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시장</a:t>
            </a:r>
            <a:endParaRPr lang="en-US" altLang="ko-KR" sz="6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국내외 매출액 규모 추이 및 전망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82249B1-62CA-42C5-8F5C-A1DEF300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5460215"/>
            <a:ext cx="11347940" cy="4620751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EDA4D3B3-8C51-483D-A397-BD1E60D0F76C}"/>
              </a:ext>
            </a:extLst>
          </p:cNvPr>
          <p:cNvSpPr/>
          <p:nvPr/>
        </p:nvSpPr>
        <p:spPr>
          <a:xfrm>
            <a:off x="1807963" y="4274610"/>
            <a:ext cx="8862646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spc="600" baseline="-25000" dirty="0">
                <a:solidFill>
                  <a:srgbClr val="0070C0"/>
                </a:solidFill>
                <a:latin typeface="Oswald" charset="0"/>
                <a:ea typeface="Oswald" charset="0"/>
                <a:cs typeface="Oswald" charset="0"/>
              </a:rPr>
              <a:t>글로벌 시장 매출액 규모 추이 및 전망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82F4A3-AED8-42D8-8739-E2E9F90D2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439" y="4652010"/>
            <a:ext cx="10415116" cy="5533611"/>
          </a:xfrm>
          <a:prstGeom prst="rect">
            <a:avLst/>
          </a:prstGeom>
        </p:spPr>
      </p:pic>
      <p:sp>
        <p:nvSpPr>
          <p:cNvPr id="20" name="Rectangle 6">
            <a:extLst>
              <a:ext uri="{FF2B5EF4-FFF2-40B4-BE49-F238E27FC236}">
                <a16:creationId xmlns:a16="http://schemas.microsoft.com/office/drawing/2014/main" id="{4670897E-DBA6-442A-BB8D-FC3E0F3E1787}"/>
              </a:ext>
            </a:extLst>
          </p:cNvPr>
          <p:cNvSpPr/>
          <p:nvPr/>
        </p:nvSpPr>
        <p:spPr>
          <a:xfrm>
            <a:off x="1218483" y="10345646"/>
            <a:ext cx="8722686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자료</a:t>
            </a:r>
            <a:r>
              <a:rPr lang="en-US" altLang="ko-KR" sz="2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: Technavio(2017), </a:t>
            </a:r>
            <a:r>
              <a:rPr lang="ko-KR" altLang="en-US" sz="2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「</a:t>
            </a:r>
            <a:r>
              <a:rPr lang="en-US" altLang="ko-KR" sz="2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Global LBS Market(2017-2021)</a:t>
            </a:r>
            <a:r>
              <a:rPr lang="ko-KR" altLang="en-US" sz="2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」</a:t>
            </a:r>
            <a:endParaRPr lang="en-US" sz="28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49945EAF-B752-471F-BBC6-9226A3A96215}"/>
              </a:ext>
            </a:extLst>
          </p:cNvPr>
          <p:cNvSpPr/>
          <p:nvPr/>
        </p:nvSpPr>
        <p:spPr>
          <a:xfrm>
            <a:off x="13707043" y="4285646"/>
            <a:ext cx="8862646" cy="99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spc="600" baseline="-25000" dirty="0">
                <a:solidFill>
                  <a:srgbClr val="0070C0"/>
                </a:solidFill>
                <a:latin typeface="Oswald" charset="0"/>
                <a:ea typeface="Oswald" charset="0"/>
                <a:cs typeface="Oswald" charset="0"/>
              </a:rPr>
              <a:t>국내 위치정보사업 총 매출액 현황 및 전망</a:t>
            </a:r>
            <a:r>
              <a:rPr lang="en-US" altLang="ko-KR" sz="4400" b="1" spc="600" baseline="-25000" dirty="0">
                <a:solidFill>
                  <a:srgbClr val="0070C0"/>
                </a:solidFill>
                <a:latin typeface="Oswald" charset="0"/>
                <a:ea typeface="Oswald" charset="0"/>
                <a:cs typeface="Oswald" charset="0"/>
              </a:rPr>
              <a:t>	</a:t>
            </a:r>
            <a:endParaRPr lang="ko-KR" altLang="en-US" sz="4400" b="1" spc="600" baseline="-25000" dirty="0">
              <a:solidFill>
                <a:srgbClr val="0070C0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607CF711-33A6-49E3-8EE0-F0EE90511976}"/>
              </a:ext>
            </a:extLst>
          </p:cNvPr>
          <p:cNvSpPr/>
          <p:nvPr/>
        </p:nvSpPr>
        <p:spPr>
          <a:xfrm>
            <a:off x="21823757" y="5029360"/>
            <a:ext cx="2031536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spc="600" baseline="-25000" dirty="0">
                <a:solidFill>
                  <a:srgbClr val="0070C0"/>
                </a:solidFill>
                <a:latin typeface="Oswald" charset="0"/>
                <a:ea typeface="Oswald" charset="0"/>
                <a:cs typeface="Oswald" charset="0"/>
              </a:rPr>
              <a:t>(</a:t>
            </a:r>
            <a:r>
              <a:rPr lang="ko-KR" altLang="en-US" sz="2800" b="1" spc="600" baseline="-25000" dirty="0">
                <a:solidFill>
                  <a:srgbClr val="0070C0"/>
                </a:solidFill>
                <a:latin typeface="Oswald" charset="0"/>
                <a:ea typeface="Oswald" charset="0"/>
                <a:cs typeface="Oswald" charset="0"/>
              </a:rPr>
              <a:t>단위 </a:t>
            </a:r>
            <a:r>
              <a:rPr lang="en-US" altLang="ko-KR" sz="2800" b="1" spc="600" baseline="-25000" dirty="0">
                <a:solidFill>
                  <a:srgbClr val="0070C0"/>
                </a:solidFill>
                <a:latin typeface="Oswald" charset="0"/>
                <a:ea typeface="Oswald" charset="0"/>
                <a:cs typeface="Oswald" charset="0"/>
              </a:rPr>
              <a:t>: </a:t>
            </a:r>
            <a:r>
              <a:rPr lang="ko-KR" altLang="en-US" sz="2800" b="1" spc="600" baseline="-25000" dirty="0">
                <a:solidFill>
                  <a:srgbClr val="0070C0"/>
                </a:solidFill>
                <a:latin typeface="Oswald" charset="0"/>
                <a:ea typeface="Oswald" charset="0"/>
                <a:cs typeface="Oswald" charset="0"/>
              </a:rPr>
              <a:t>억 원</a:t>
            </a:r>
            <a:r>
              <a:rPr lang="en-US" altLang="ko-KR" sz="2800" b="1" spc="600" baseline="-25000" dirty="0">
                <a:solidFill>
                  <a:srgbClr val="0070C0"/>
                </a:solidFill>
                <a:latin typeface="Oswald" charset="0"/>
                <a:ea typeface="Oswald" charset="0"/>
                <a:cs typeface="Oswald" charset="0"/>
              </a:rPr>
              <a:t>)</a:t>
            </a:r>
            <a:endParaRPr lang="en-US" sz="28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6A1284-ECE3-4965-AF57-1BEC49A5549D}"/>
              </a:ext>
            </a:extLst>
          </p:cNvPr>
          <p:cNvSpPr/>
          <p:nvPr/>
        </p:nvSpPr>
        <p:spPr>
          <a:xfrm>
            <a:off x="9791809" y="5280790"/>
            <a:ext cx="1712620" cy="4800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214DC43-66B8-4E4A-A378-ECBC3417BF88}"/>
              </a:ext>
            </a:extLst>
          </p:cNvPr>
          <p:cNvSpPr/>
          <p:nvPr/>
        </p:nvSpPr>
        <p:spPr>
          <a:xfrm>
            <a:off x="18202940" y="5029360"/>
            <a:ext cx="3353951" cy="4800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8FE9D26F-A96A-46E8-A48B-9CEEF6AED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912" y="10345646"/>
            <a:ext cx="11744377" cy="11771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ko-KR" altLang="en-US" sz="3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기하평균 약 </a:t>
            </a:r>
            <a:r>
              <a:rPr lang="en-US" altLang="ko-KR" sz="3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11%</a:t>
            </a:r>
            <a:r>
              <a:rPr lang="ko-KR" altLang="en-US" sz="3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계산하였을 때</a:t>
            </a:r>
            <a:r>
              <a:rPr lang="en-US" altLang="ko-KR" sz="3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R="0" lvl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ko-KR" sz="3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3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현재는 무난하게 </a:t>
            </a:r>
            <a:r>
              <a:rPr lang="en-US" altLang="ko-KR" sz="3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조원을 넘었을 것으로 추정</a:t>
            </a:r>
            <a:endParaRPr kumimoji="0" lang="en-US" altLang="ko-KR" sz="3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7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B6365-969B-4671-8EFA-E9F1ADB7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0" y="5934305"/>
            <a:ext cx="11818595" cy="39445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480EF6-482D-4D6F-B73D-55FC31C01B03}"/>
              </a:ext>
            </a:extLst>
          </p:cNvPr>
          <p:cNvSpPr/>
          <p:nvPr/>
        </p:nvSpPr>
        <p:spPr>
          <a:xfrm>
            <a:off x="0" y="0"/>
            <a:ext cx="24377650" cy="28838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A9412-CD1F-4FC9-AEA1-16CB007EF1F5}"/>
              </a:ext>
            </a:extLst>
          </p:cNvPr>
          <p:cNvSpPr txBox="1"/>
          <p:nvPr/>
        </p:nvSpPr>
        <p:spPr>
          <a:xfrm>
            <a:off x="2742483" y="589076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시장기업 규모 </a:t>
            </a:r>
            <a:r>
              <a:rPr lang="ko-KR" altLang="en-US" sz="6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현황 </a:t>
            </a:r>
            <a:endParaRPr lang="ko-KR" altLang="en-US" sz="6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D93149-3598-42DB-ACE2-B85C0B354D6A}"/>
              </a:ext>
            </a:extLst>
          </p:cNvPr>
          <p:cNvSpPr/>
          <p:nvPr/>
        </p:nvSpPr>
        <p:spPr>
          <a:xfrm>
            <a:off x="370230" y="6858000"/>
            <a:ext cx="10049677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F552036-332C-4AB7-A7C4-46D6DD7B432E}"/>
              </a:ext>
            </a:extLst>
          </p:cNvPr>
          <p:cNvSpPr/>
          <p:nvPr/>
        </p:nvSpPr>
        <p:spPr>
          <a:xfrm>
            <a:off x="1008184" y="12397563"/>
            <a:ext cx="2755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출처</a:t>
            </a:r>
            <a:r>
              <a:rPr lang="en-US" altLang="ko-KR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:KISA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F6E064-6E58-4CF5-834D-41262EFCA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5268" y="5581816"/>
            <a:ext cx="10376480" cy="5802960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76628280-AA44-45FC-9FA6-1FF651146BCA}"/>
              </a:ext>
            </a:extLst>
          </p:cNvPr>
          <p:cNvSpPr/>
          <p:nvPr/>
        </p:nvSpPr>
        <p:spPr>
          <a:xfrm>
            <a:off x="13630940" y="12397562"/>
            <a:ext cx="2755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baseline="-2500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출처</a:t>
            </a:r>
            <a:r>
              <a:rPr lang="en-US" altLang="ko-KR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:</a:t>
            </a:r>
            <a:r>
              <a:rPr lang="ko-KR" altLang="en-US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통계청</a:t>
            </a:r>
            <a:endParaRPr lang="en-US" altLang="ko-KR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2C04DDB-7F5B-497C-BA59-1B5FD67AE1C1}"/>
              </a:ext>
            </a:extLst>
          </p:cNvPr>
          <p:cNvSpPr/>
          <p:nvPr/>
        </p:nvSpPr>
        <p:spPr>
          <a:xfrm>
            <a:off x="20439321" y="9878889"/>
            <a:ext cx="3122427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소계</a:t>
            </a:r>
            <a:r>
              <a:rPr lang="en-US" altLang="ko-KR" sz="32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:104</a:t>
            </a:r>
            <a:r>
              <a:rPr lang="ko-KR" altLang="en-US" sz="32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개 기업</a:t>
            </a:r>
            <a:endParaRPr lang="en-US" altLang="ko-KR" sz="32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endParaRPr lang="en-US" altLang="ko-KR" sz="32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endParaRPr lang="en-US" altLang="ko-KR" sz="32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02ECF3AE-2AAB-42A6-B50C-74716D16131B}"/>
              </a:ext>
            </a:extLst>
          </p:cNvPr>
          <p:cNvSpPr/>
          <p:nvPr/>
        </p:nvSpPr>
        <p:spPr>
          <a:xfrm>
            <a:off x="1807963" y="4274610"/>
            <a:ext cx="8862646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spc="600" baseline="-25000" dirty="0">
                <a:solidFill>
                  <a:srgbClr val="0070C0"/>
                </a:solidFill>
                <a:latin typeface="Oswald" charset="0"/>
                <a:ea typeface="Oswald" charset="0"/>
                <a:cs typeface="Oswald" charset="0"/>
              </a:rPr>
              <a:t>위치기반 추적 국내 시장 규모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CD02FA0-BD78-4C35-B99D-D0E9C00DE403}"/>
              </a:ext>
            </a:extLst>
          </p:cNvPr>
          <p:cNvSpPr/>
          <p:nvPr/>
        </p:nvSpPr>
        <p:spPr>
          <a:xfrm>
            <a:off x="13630940" y="4274610"/>
            <a:ext cx="8862646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spc="600" baseline="-25000" dirty="0">
                <a:solidFill>
                  <a:srgbClr val="0070C0"/>
                </a:solidFill>
                <a:latin typeface="Oswald" charset="0"/>
                <a:ea typeface="Oswald" charset="0"/>
                <a:cs typeface="Oswald" charset="0"/>
              </a:rPr>
              <a:t>2018 </a:t>
            </a:r>
            <a:r>
              <a:rPr lang="ko-KR" altLang="en-US" sz="4400" b="1" spc="600" baseline="-25000" dirty="0">
                <a:solidFill>
                  <a:srgbClr val="0070C0"/>
                </a:solidFill>
                <a:latin typeface="Oswald" charset="0"/>
                <a:ea typeface="Oswald" charset="0"/>
                <a:cs typeface="Oswald" charset="0"/>
              </a:rPr>
              <a:t>국내 소셜미디어 기업 수</a:t>
            </a:r>
          </a:p>
        </p:txBody>
      </p:sp>
    </p:spTree>
    <p:extLst>
      <p:ext uri="{BB962C8B-B14F-4D97-AF65-F5344CB8AC3E}">
        <p14:creationId xmlns:p14="http://schemas.microsoft.com/office/powerpoint/2010/main" val="13739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DD9CB1E-B48A-4D32-A954-A9CDDC74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8236" y="3227365"/>
            <a:ext cx="9512806" cy="76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627178F-5E1D-427C-8DF7-454598D7E611}"/>
              </a:ext>
            </a:extLst>
          </p:cNvPr>
          <p:cNvCxnSpPr>
            <a:cxnSpLocks/>
          </p:cNvCxnSpPr>
          <p:nvPr/>
        </p:nvCxnSpPr>
        <p:spPr>
          <a:xfrm flipH="1">
            <a:off x="5673969" y="7396423"/>
            <a:ext cx="1081913" cy="352272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34E7CE-5BDA-4E4B-958E-E780F1105BC8}"/>
              </a:ext>
            </a:extLst>
          </p:cNvPr>
          <p:cNvSpPr txBox="1"/>
          <p:nvPr/>
        </p:nvSpPr>
        <p:spPr>
          <a:xfrm>
            <a:off x="5974571" y="6750092"/>
            <a:ext cx="1273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Path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7B970-4C47-4916-9842-F86D330CD831}"/>
              </a:ext>
            </a:extLst>
          </p:cNvPr>
          <p:cNvSpPr txBox="1"/>
          <p:nvPr/>
        </p:nvSpPr>
        <p:spPr>
          <a:xfrm>
            <a:off x="2805352" y="10738884"/>
            <a:ext cx="4558565" cy="280076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Course</a:t>
            </a:r>
            <a:r>
              <a:rPr lang="ko-KR" altLang="en-US" sz="8800" b="1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 </a:t>
            </a:r>
            <a:r>
              <a:rPr lang="en-US" altLang="ko-KR" sz="8800" b="1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Road</a:t>
            </a:r>
            <a:endParaRPr lang="en-US" sz="8800" b="1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F55F5B4-5AED-4081-95D8-2475F329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0888" y="4240726"/>
            <a:ext cx="11744377" cy="3446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그동안 형성되어 있지않았던 동기식 오디오의 영역을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클럽하우스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신규 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32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진입하였다</a:t>
            </a:r>
            <a:r>
              <a:rPr lang="en-US" altLang="ko-KR" sz="3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3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9928D424-69E3-44E9-A9F8-E57CCB93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0888" y="7565462"/>
            <a:ext cx="11744377" cy="35227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텍스트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오디오 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비디오로 </a:t>
            </a: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이루어지는 </a:t>
            </a:r>
            <a:r>
              <a:rPr kumimoji="0" lang="en-US" altLang="ko-KR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축에 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경로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경험점</a:t>
            </a: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추가하여 서비스를 개발하고자 한다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341E6E-E20C-432E-B25A-0F5DBFEFBF3A}"/>
              </a:ext>
            </a:extLst>
          </p:cNvPr>
          <p:cNvSpPr/>
          <p:nvPr/>
        </p:nvSpPr>
        <p:spPr>
          <a:xfrm>
            <a:off x="7363917" y="5488501"/>
            <a:ext cx="4452945" cy="12615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8CBCFA-35AA-4B70-A67A-65D4F4CC6B7C}"/>
              </a:ext>
            </a:extLst>
          </p:cNvPr>
          <p:cNvSpPr/>
          <p:nvPr/>
        </p:nvSpPr>
        <p:spPr>
          <a:xfrm>
            <a:off x="0" y="0"/>
            <a:ext cx="24377650" cy="28838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E820F3-1ED5-41B7-9633-ADE112385AD2}"/>
              </a:ext>
            </a:extLst>
          </p:cNvPr>
          <p:cNvSpPr txBox="1"/>
          <p:nvPr/>
        </p:nvSpPr>
        <p:spPr>
          <a:xfrm>
            <a:off x="2742483" y="589076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경쟁제품 및 차별화</a:t>
            </a:r>
          </a:p>
        </p:txBody>
      </p:sp>
    </p:spTree>
    <p:extLst>
      <p:ext uri="{BB962C8B-B14F-4D97-AF65-F5344CB8AC3E}">
        <p14:creationId xmlns:p14="http://schemas.microsoft.com/office/powerpoint/2010/main" val="227745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DD9CB1E-B48A-4D32-A954-A9CDDC74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8235" y="3238495"/>
            <a:ext cx="9512806" cy="769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627178F-5E1D-427C-8DF7-454598D7E611}"/>
              </a:ext>
            </a:extLst>
          </p:cNvPr>
          <p:cNvCxnSpPr>
            <a:cxnSpLocks/>
          </p:cNvCxnSpPr>
          <p:nvPr/>
        </p:nvCxnSpPr>
        <p:spPr>
          <a:xfrm flipH="1">
            <a:off x="5673968" y="7407553"/>
            <a:ext cx="1081913" cy="352272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934E7CE-5BDA-4E4B-958E-E780F1105BC8}"/>
              </a:ext>
            </a:extLst>
          </p:cNvPr>
          <p:cNvSpPr txBox="1"/>
          <p:nvPr/>
        </p:nvSpPr>
        <p:spPr>
          <a:xfrm>
            <a:off x="5974570" y="6761222"/>
            <a:ext cx="1273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Path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F55F5B4-5AED-4081-95D8-2475F3290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7813" y="4099656"/>
            <a:ext cx="11744377" cy="2984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ko-KR" altLang="en-US" sz="3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위치 기반이나 장소 공유 서비스가 없던 것은 아니지만 </a:t>
            </a:r>
            <a:r>
              <a:rPr lang="en-US" altLang="ko-KR" sz="3200" b="1" i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Foursquare, </a:t>
            </a:r>
            <a:r>
              <a:rPr kumimoji="0" lang="en-US" altLang="ko-KR" sz="3200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Zenly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등으로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대표되는 서비스는 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동기식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공개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 </a:t>
            </a:r>
            <a:r>
              <a:rPr lang="ko-KR" alt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방식이다</a:t>
            </a:r>
            <a:endParaRPr kumimoji="0" lang="ko-KR" altLang="en-US" sz="3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6CEB787-028F-4F32-887D-1F43DE5237C4}"/>
              </a:ext>
            </a:extLst>
          </p:cNvPr>
          <p:cNvSpPr/>
          <p:nvPr/>
        </p:nvSpPr>
        <p:spPr>
          <a:xfrm>
            <a:off x="2331463" y="7115165"/>
            <a:ext cx="1594338" cy="10081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01D9C76-0AA0-4A93-A6BD-5097D1C54C66}"/>
              </a:ext>
            </a:extLst>
          </p:cNvPr>
          <p:cNvSpPr/>
          <p:nvPr/>
        </p:nvSpPr>
        <p:spPr>
          <a:xfrm>
            <a:off x="6450570" y="10062651"/>
            <a:ext cx="1594338" cy="10081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1B0C2643-EC1F-46D2-9573-CB244C03E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8825" y="6751891"/>
            <a:ext cx="11744377" cy="56746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위치 공유의 사생활 침해</a:t>
            </a: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위치만을 기반으로 한 무분별한 추천</a:t>
            </a: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두 가지 문제에 노출되었다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ko-KR" sz="3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우리 서비스는 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비동기식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비공개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기능을 활용하여 </a:t>
            </a: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새로운 경험점을 </a:t>
            </a: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제공하고자 한다</a:t>
            </a:r>
            <a:r>
              <a:rPr kumimoji="0" lang="en-US" altLang="ko-KR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DFF5F-4890-4979-9A97-735CD4EF6BF9}"/>
              </a:ext>
            </a:extLst>
          </p:cNvPr>
          <p:cNvSpPr txBox="1"/>
          <p:nvPr/>
        </p:nvSpPr>
        <p:spPr>
          <a:xfrm>
            <a:off x="2805352" y="10738884"/>
            <a:ext cx="4558565" cy="280076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Course</a:t>
            </a:r>
            <a:r>
              <a:rPr lang="ko-KR" altLang="en-US" sz="8800" b="1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 </a:t>
            </a:r>
            <a:r>
              <a:rPr lang="en-US" altLang="ko-KR" sz="8800" b="1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Road</a:t>
            </a:r>
            <a:endParaRPr lang="en-US" sz="8800" b="1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940D9D-C7E2-44D1-8A13-C00D385CAD36}"/>
              </a:ext>
            </a:extLst>
          </p:cNvPr>
          <p:cNvSpPr/>
          <p:nvPr/>
        </p:nvSpPr>
        <p:spPr>
          <a:xfrm>
            <a:off x="0" y="0"/>
            <a:ext cx="24377650" cy="28838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99B19-5590-425F-9295-35EB90C76895}"/>
              </a:ext>
            </a:extLst>
          </p:cNvPr>
          <p:cNvSpPr txBox="1"/>
          <p:nvPr/>
        </p:nvSpPr>
        <p:spPr>
          <a:xfrm>
            <a:off x="2742483" y="589076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경쟁제품 및 차별화</a:t>
            </a:r>
          </a:p>
        </p:txBody>
      </p:sp>
    </p:spTree>
    <p:extLst>
      <p:ext uri="{BB962C8B-B14F-4D97-AF65-F5344CB8AC3E}">
        <p14:creationId xmlns:p14="http://schemas.microsoft.com/office/powerpoint/2010/main" val="14144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65EA767-5A2C-624E-9DAB-86DD0FF604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6425" y="663576"/>
            <a:ext cx="10363200" cy="1127124"/>
          </a:xfrm>
        </p:spPr>
        <p:txBody>
          <a:bodyPr/>
          <a:lstStyle/>
          <a:p>
            <a:pPr eaLnBrk="1" hangingPunct="1"/>
            <a:r>
              <a:rPr lang="ko-KR" altLang="en-US">
                <a:latin typeface="맑은 고딕" panose="020B0503020000020004" pitchFamily="34" charset="-127"/>
                <a:ea typeface="맑은 고딕" panose="020B0503020000020004" pitchFamily="34" charset="-127"/>
              </a:rPr>
              <a:t>차        례</a:t>
            </a:r>
            <a:endParaRPr lang="ko-KR" altLang="en-US">
              <a:solidFill>
                <a:schemeClr val="accent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5F9B20DF-1ECA-DB4B-8F10-414928B4D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6" y="1444627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600" b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18789" name="AutoShape 5">
            <a:extLst>
              <a:ext uri="{FF2B5EF4-FFF2-40B4-BE49-F238E27FC236}">
                <a16:creationId xmlns:a16="http://schemas.microsoft.com/office/drawing/2014/main" id="{76CE119B-79E9-7B40-84A7-7D08EEA5EB3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4025" y="2524126"/>
            <a:ext cx="8686800" cy="914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7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3" name="AutoShape 6">
            <a:extLst>
              <a:ext uri="{FF2B5EF4-FFF2-40B4-BE49-F238E27FC236}">
                <a16:creationId xmlns:a16="http://schemas.microsoft.com/office/drawing/2014/main" id="{20304F4A-3CEF-9A4D-8619-EB8D87B810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2025" y="2286000"/>
            <a:ext cx="1371600" cy="13716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174" name="Text Box 7">
            <a:extLst>
              <a:ext uri="{FF2B5EF4-FFF2-40B4-BE49-F238E27FC236}">
                <a16:creationId xmlns:a16="http://schemas.microsoft.com/office/drawing/2014/main" id="{AF94E6E1-D53A-F24B-A29B-A796D8C9890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82075" y="2616201"/>
            <a:ext cx="711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lang="ko-KR" altLang="en-US" sz="3600">
                <a:solidFill>
                  <a:srgbClr val="0033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종합 설계 개 요</a:t>
            </a:r>
          </a:p>
        </p:txBody>
      </p:sp>
      <p:sp>
        <p:nvSpPr>
          <p:cNvPr id="118794" name="AutoShape 10">
            <a:extLst>
              <a:ext uri="{FF2B5EF4-FFF2-40B4-BE49-F238E27FC236}">
                <a16:creationId xmlns:a16="http://schemas.microsoft.com/office/drawing/2014/main" id="{690A05E6-D1B7-654A-BD02-9875466FF8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4025" y="3533776"/>
            <a:ext cx="8686800" cy="914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7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6" name="AutoShape 11">
            <a:extLst>
              <a:ext uri="{FF2B5EF4-FFF2-40B4-BE49-F238E27FC236}">
                <a16:creationId xmlns:a16="http://schemas.microsoft.com/office/drawing/2014/main" id="{1677C8CB-872B-F343-A315-5D24D80C89F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2025" y="3311526"/>
            <a:ext cx="1371600" cy="13716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177" name="Text Box 12">
            <a:extLst>
              <a:ext uri="{FF2B5EF4-FFF2-40B4-BE49-F238E27FC236}">
                <a16:creationId xmlns:a16="http://schemas.microsoft.com/office/drawing/2014/main" id="{B447715C-7C20-5E4D-8FBC-A75F00BEB78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82075" y="3625851"/>
            <a:ext cx="711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lang="ko-KR" altLang="en-US" sz="3600">
                <a:solidFill>
                  <a:srgbClr val="000099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관련 연구 및 사례</a:t>
            </a:r>
          </a:p>
        </p:txBody>
      </p:sp>
      <p:sp>
        <p:nvSpPr>
          <p:cNvPr id="118799" name="AutoShape 15">
            <a:extLst>
              <a:ext uri="{FF2B5EF4-FFF2-40B4-BE49-F238E27FC236}">
                <a16:creationId xmlns:a16="http://schemas.microsoft.com/office/drawing/2014/main" id="{6FE221B4-FD84-A24D-9FF2-57102D1D3CC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4025" y="4552950"/>
            <a:ext cx="8686800" cy="914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7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9" name="AutoShape 16">
            <a:extLst>
              <a:ext uri="{FF2B5EF4-FFF2-40B4-BE49-F238E27FC236}">
                <a16:creationId xmlns:a16="http://schemas.microsoft.com/office/drawing/2014/main" id="{49609042-12D9-0544-BF05-AC12BD7AA5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2025" y="4416426"/>
            <a:ext cx="1371600" cy="13716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180" name="Text Box 17">
            <a:extLst>
              <a:ext uri="{FF2B5EF4-FFF2-40B4-BE49-F238E27FC236}">
                <a16:creationId xmlns:a16="http://schemas.microsoft.com/office/drawing/2014/main" id="{9587DA1E-C5DC-E049-A4E8-1395840EFA1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82075" y="4645027"/>
            <a:ext cx="711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lang="ko-KR" altLang="en-US" sz="3600">
                <a:solidFill>
                  <a:srgbClr val="CC33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118804" name="AutoShape 20">
            <a:extLst>
              <a:ext uri="{FF2B5EF4-FFF2-40B4-BE49-F238E27FC236}">
                <a16:creationId xmlns:a16="http://schemas.microsoft.com/office/drawing/2014/main" id="{2895241A-5411-9F45-AB1A-93647B98B7C3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4025" y="5553076"/>
            <a:ext cx="8686800" cy="914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7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2" name="AutoShape 21">
            <a:extLst>
              <a:ext uri="{FF2B5EF4-FFF2-40B4-BE49-F238E27FC236}">
                <a16:creationId xmlns:a16="http://schemas.microsoft.com/office/drawing/2014/main" id="{A30B2D14-1A58-CC47-9BAA-8E421B7ED2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2025" y="5318126"/>
            <a:ext cx="1371600" cy="13716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183" name="Text Box 22">
            <a:extLst>
              <a:ext uri="{FF2B5EF4-FFF2-40B4-BE49-F238E27FC236}">
                <a16:creationId xmlns:a16="http://schemas.microsoft.com/office/drawing/2014/main" id="{3FCBD154-38B7-3C41-84CA-4C7CAE830C0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82075" y="5645151"/>
            <a:ext cx="711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lang="ko-KR" altLang="en-US" sz="360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구성도</a:t>
            </a:r>
          </a:p>
        </p:txBody>
      </p:sp>
      <p:sp>
        <p:nvSpPr>
          <p:cNvPr id="7184" name="AutoShape 43">
            <a:extLst>
              <a:ext uri="{FF2B5EF4-FFF2-40B4-BE49-F238E27FC236}">
                <a16:creationId xmlns:a16="http://schemas.microsoft.com/office/drawing/2014/main" id="{CAB278F5-6D17-BF40-9604-5E0D94F66B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4025" y="6556376"/>
            <a:ext cx="8686800" cy="914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185" name="AutoShape 44">
            <a:extLst>
              <a:ext uri="{FF2B5EF4-FFF2-40B4-BE49-F238E27FC236}">
                <a16:creationId xmlns:a16="http://schemas.microsoft.com/office/drawing/2014/main" id="{11E6D2EF-2C9E-C04F-A9E2-2646A128CC9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2025" y="6318250"/>
            <a:ext cx="1371600" cy="13716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186" name="Text Box 45">
            <a:extLst>
              <a:ext uri="{FF2B5EF4-FFF2-40B4-BE49-F238E27FC236}">
                <a16:creationId xmlns:a16="http://schemas.microsoft.com/office/drawing/2014/main" id="{B7BDEABD-6286-CE4F-B892-9359B0E8507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020176" y="6667501"/>
            <a:ext cx="70580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lang="ko-KR" altLang="en-US" sz="360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모듈 상세 설계</a:t>
            </a: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2B3FC9E8-DADD-1B42-8AA6-EE631DEE7B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4025" y="7550150"/>
            <a:ext cx="8686800" cy="914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7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8" name="AutoShape 6">
            <a:extLst>
              <a:ext uri="{FF2B5EF4-FFF2-40B4-BE49-F238E27FC236}">
                <a16:creationId xmlns:a16="http://schemas.microsoft.com/office/drawing/2014/main" id="{40ADB654-DC99-1348-95F5-43B09441D0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2025" y="7312026"/>
            <a:ext cx="1371600" cy="13716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189" name="Text Box 7">
            <a:extLst>
              <a:ext uri="{FF2B5EF4-FFF2-40B4-BE49-F238E27FC236}">
                <a16:creationId xmlns:a16="http://schemas.microsoft.com/office/drawing/2014/main" id="{5481A038-D7EE-5A4B-A3E1-CD13129A734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82075" y="7642227"/>
            <a:ext cx="711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lang="ko-KR" altLang="en-US" sz="3600">
                <a:solidFill>
                  <a:srgbClr val="0033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환경 및 개발 방법</a:t>
            </a:r>
          </a:p>
        </p:txBody>
      </p:sp>
      <p:sp>
        <p:nvSpPr>
          <p:cNvPr id="28" name="AutoShape 10">
            <a:extLst>
              <a:ext uri="{FF2B5EF4-FFF2-40B4-BE49-F238E27FC236}">
                <a16:creationId xmlns:a16="http://schemas.microsoft.com/office/drawing/2014/main" id="{7DE0D286-1D0E-7046-A7E9-0C66A5814B6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4025" y="8562976"/>
            <a:ext cx="8686800" cy="914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7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1" name="AutoShape 11">
            <a:extLst>
              <a:ext uri="{FF2B5EF4-FFF2-40B4-BE49-F238E27FC236}">
                <a16:creationId xmlns:a16="http://schemas.microsoft.com/office/drawing/2014/main" id="{DFDE4BDB-7815-354D-A7DA-C3403A9B74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2025" y="8337550"/>
            <a:ext cx="1371600" cy="13716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192" name="Text Box 12">
            <a:extLst>
              <a:ext uri="{FF2B5EF4-FFF2-40B4-BE49-F238E27FC236}">
                <a16:creationId xmlns:a16="http://schemas.microsoft.com/office/drawing/2014/main" id="{E7072456-BD56-9747-9249-50F58D0D75A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82075" y="8655051"/>
            <a:ext cx="711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endParaRPr lang="ko-KR" altLang="en-US" sz="3600">
              <a:solidFill>
                <a:srgbClr val="000099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2" name="AutoShape 15">
            <a:extLst>
              <a:ext uri="{FF2B5EF4-FFF2-40B4-BE49-F238E27FC236}">
                <a16:creationId xmlns:a16="http://schemas.microsoft.com/office/drawing/2014/main" id="{F35A25B1-20F0-6646-9A7E-0CEFB18D1E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4025" y="9578976"/>
            <a:ext cx="8686800" cy="914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7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4" name="AutoShape 16">
            <a:extLst>
              <a:ext uri="{FF2B5EF4-FFF2-40B4-BE49-F238E27FC236}">
                <a16:creationId xmlns:a16="http://schemas.microsoft.com/office/drawing/2014/main" id="{90967AE6-8B1C-CD40-8CBA-BCB91E93132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2025" y="9445626"/>
            <a:ext cx="1371600" cy="13716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195" name="Text Box 17">
            <a:extLst>
              <a:ext uri="{FF2B5EF4-FFF2-40B4-BE49-F238E27FC236}">
                <a16:creationId xmlns:a16="http://schemas.microsoft.com/office/drawing/2014/main" id="{081E9099-A51A-6B49-9809-E8FBAA9BBBC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82075" y="9671051"/>
            <a:ext cx="711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lang="ko-KR" altLang="en-US" sz="3600">
                <a:solidFill>
                  <a:srgbClr val="CC33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업무 분담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D280AA71-7C1F-4B47-8A24-0111242A1B6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4025" y="10579100"/>
            <a:ext cx="8686800" cy="914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7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7" name="AutoShape 21">
            <a:extLst>
              <a:ext uri="{FF2B5EF4-FFF2-40B4-BE49-F238E27FC236}">
                <a16:creationId xmlns:a16="http://schemas.microsoft.com/office/drawing/2014/main" id="{01328128-CBAA-B344-982E-93B3E87A73A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2025" y="10344150"/>
            <a:ext cx="1371600" cy="13716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198" name="Text Box 22">
            <a:extLst>
              <a:ext uri="{FF2B5EF4-FFF2-40B4-BE49-F238E27FC236}">
                <a16:creationId xmlns:a16="http://schemas.microsoft.com/office/drawing/2014/main" id="{77DBBCA1-A0F9-8344-AB58-D9EF5B7940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82075" y="10671177"/>
            <a:ext cx="711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lang="ko-KR" altLang="en-US" sz="360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종합 설계 수행 일정</a:t>
            </a:r>
          </a:p>
        </p:txBody>
      </p:sp>
      <p:sp>
        <p:nvSpPr>
          <p:cNvPr id="7199" name="AutoShape 43">
            <a:extLst>
              <a:ext uri="{FF2B5EF4-FFF2-40B4-BE49-F238E27FC236}">
                <a16:creationId xmlns:a16="http://schemas.microsoft.com/office/drawing/2014/main" id="{5E633AE0-97B5-6F40-8BB0-2E0AC6CC34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74025" y="11582400"/>
            <a:ext cx="8686800" cy="914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200" name="AutoShape 44">
            <a:extLst>
              <a:ext uri="{FF2B5EF4-FFF2-40B4-BE49-F238E27FC236}">
                <a16:creationId xmlns:a16="http://schemas.microsoft.com/office/drawing/2014/main" id="{52DB1611-3158-1748-A6A3-6E366E4923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2025" y="11344276"/>
            <a:ext cx="1371600" cy="13716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3200" b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201" name="Text Box 45">
            <a:extLst>
              <a:ext uri="{FF2B5EF4-FFF2-40B4-BE49-F238E27FC236}">
                <a16:creationId xmlns:a16="http://schemas.microsoft.com/office/drawing/2014/main" id="{D50BE019-AD6B-C149-85B8-132872C0D9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020176" y="11693527"/>
            <a:ext cx="70580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lang="ko-KR" altLang="en-US" sz="360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필요기술 및 참고문헌</a:t>
            </a:r>
          </a:p>
        </p:txBody>
      </p:sp>
      <p:sp>
        <p:nvSpPr>
          <p:cNvPr id="7202" name="Text Box 12">
            <a:extLst>
              <a:ext uri="{FF2B5EF4-FFF2-40B4-BE49-F238E27FC236}">
                <a16:creationId xmlns:a16="http://schemas.microsoft.com/office/drawing/2014/main" id="{D0ACC99B-05DD-6340-B999-E50301C03FD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88425" y="8648701"/>
            <a:ext cx="711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lang="ko-KR" altLang="en-US" sz="3600">
                <a:solidFill>
                  <a:srgbClr val="000099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데모 환경 설계</a:t>
            </a:r>
          </a:p>
        </p:txBody>
      </p:sp>
      <p:sp>
        <p:nvSpPr>
          <p:cNvPr id="7203" name="슬라이드 번호 개체 틀 34">
            <a:extLst>
              <a:ext uri="{FF2B5EF4-FFF2-40B4-BE49-F238E27FC236}">
                <a16:creationId xmlns:a16="http://schemas.microsoft.com/office/drawing/2014/main" id="{C5E071A1-191B-014C-8450-0724CE6EA9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BC2C551-319A-2A4F-B9E2-81D9D2244F21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940D9D-C7E2-44D1-8A13-C00D385CAD36}"/>
              </a:ext>
            </a:extLst>
          </p:cNvPr>
          <p:cNvSpPr/>
          <p:nvPr/>
        </p:nvSpPr>
        <p:spPr>
          <a:xfrm>
            <a:off x="0" y="0"/>
            <a:ext cx="24377650" cy="28838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99B19-5590-425F-9295-35EB90C76895}"/>
              </a:ext>
            </a:extLst>
          </p:cNvPr>
          <p:cNvSpPr txBox="1"/>
          <p:nvPr/>
        </p:nvSpPr>
        <p:spPr>
          <a:xfrm>
            <a:off x="2742483" y="589076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경쟁제품 및 차별화</a:t>
            </a:r>
          </a:p>
        </p:txBody>
      </p:sp>
      <p:pic>
        <p:nvPicPr>
          <p:cNvPr id="14" name="Google Shape;109;p5" descr="EMB00005e604c17">
            <a:extLst>
              <a:ext uri="{FF2B5EF4-FFF2-40B4-BE49-F238E27FC236}">
                <a16:creationId xmlns:a16="http://schemas.microsoft.com/office/drawing/2014/main" id="{BC660907-7FBA-D443-8812-2360C35CF7C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2934678"/>
            <a:ext cx="10902950" cy="1058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966C18-5C14-3C44-A3DF-CF428F719254}"/>
              </a:ext>
            </a:extLst>
          </p:cNvPr>
          <p:cNvSpPr/>
          <p:nvPr/>
        </p:nvSpPr>
        <p:spPr>
          <a:xfrm>
            <a:off x="11211567" y="2934677"/>
            <a:ext cx="1840857" cy="105888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1FC43608-B801-6940-9B6D-C3C2A413F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2943" y="6883400"/>
            <a:ext cx="7521573" cy="29847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ko-KR" altLang="en-US" sz="3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국내 경로 컨셉의 경쟁제품과 달리</a:t>
            </a:r>
            <a:endParaRPr kumimoji="0" lang="en-US" altLang="ko-KR" sz="3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marR="0" lvl="0" indent="-51435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AutoNum type="arabicPeriod"/>
              <a:tabLst/>
            </a:pPr>
            <a:r>
              <a:rPr lang="ko-KR" altLang="en-US" sz="3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유저간의 경로 공유</a:t>
            </a:r>
            <a:endParaRPr lang="en-US" altLang="ko-KR" sz="32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marR="0" lvl="0" indent="-51435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AutoNum type="arabicPeriod"/>
              <a:tabLst/>
            </a:pPr>
            <a:r>
              <a:rPr lang="ko-KR" altLang="en-US" sz="32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테마별</a:t>
            </a:r>
            <a:r>
              <a:rPr lang="ko-KR" altLang="en-US" sz="32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경로 분류</a:t>
            </a:r>
            <a:endParaRPr lang="en-US" altLang="ko-KR" sz="3200" b="1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ko-KR" altLang="en-US" sz="3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기능을 탑재함으로써 </a:t>
            </a:r>
            <a:r>
              <a:rPr lang="ko-KR" altLang="en-US" sz="3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차별화</a:t>
            </a:r>
            <a:endParaRPr kumimoji="0" lang="ko-KR" altLang="en-US" sz="3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96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330015" y="4937637"/>
            <a:ext cx="1315802" cy="13158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97252" y="9094298"/>
            <a:ext cx="1315802" cy="13158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046751" y="4864422"/>
            <a:ext cx="1315802" cy="13158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198962" y="9079865"/>
            <a:ext cx="1315802" cy="13158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iPhone6_mockup_front_white.png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536" y="2690948"/>
            <a:ext cx="6346207" cy="102968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02183" y="4336977"/>
            <a:ext cx="3779400" cy="69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47753" y="4835773"/>
            <a:ext cx="69233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 </a:t>
            </a:r>
            <a:r>
              <a:rPr lang="ko-KR" altLang="en-US" sz="2800" b="1" spc="-15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지도</a:t>
            </a:r>
            <a:r>
              <a:rPr lang="en-US" altLang="ko-KR" sz="2800" b="1" spc="-15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, </a:t>
            </a:r>
            <a:r>
              <a:rPr lang="ko-KR" altLang="en-US" sz="2800" b="1" spc="-15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장소 </a:t>
            </a:r>
            <a:r>
              <a:rPr lang="en-US" altLang="ko-KR" sz="2800" b="1" spc="-15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API</a:t>
            </a:r>
            <a:r>
              <a:rPr lang="ko-KR" altLang="en-US" sz="2800" b="1" spc="-15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를 활용</a:t>
            </a:r>
            <a:r>
              <a:rPr lang="ko-KR" altLang="en-US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하여 </a:t>
            </a:r>
            <a:r>
              <a:rPr lang="ko-KR" altLang="en-US" sz="2800" b="1" spc="-15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연속적인 </a:t>
            </a:r>
            <a:r>
              <a:rPr lang="ko-KR" altLang="en-US" sz="2800" b="1" spc="-150" dirty="0" err="1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플레이스</a:t>
            </a:r>
            <a:r>
              <a:rPr lang="ko-KR" altLang="en-US" sz="2800" b="1" spc="-150" dirty="0" err="1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를</a:t>
            </a:r>
            <a:r>
              <a:rPr lang="ko-KR" altLang="en-US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 공유할 수 있도록 구현</a:t>
            </a:r>
            <a:endParaRPr lang="en-US" altLang="ko-KR" sz="2800" b="1" spc="-150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Oswald" charset="0"/>
            </a:endParaRPr>
          </a:p>
          <a:p>
            <a:r>
              <a:rPr lang="en-US" altLang="ko-KR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  <a:sym typeface="Wingdings" panose="05000000000000000000" pitchFamily="2" charset="2"/>
              </a:rPr>
              <a:t> </a:t>
            </a:r>
            <a:r>
              <a:rPr lang="ko-KR" altLang="en-US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지도</a:t>
            </a:r>
            <a:r>
              <a:rPr lang="en-US" altLang="ko-KR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, </a:t>
            </a:r>
            <a:r>
              <a:rPr lang="ko-KR" altLang="en-US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장소 </a:t>
            </a:r>
            <a:r>
              <a:rPr lang="en-US" altLang="ko-KR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API</a:t>
            </a:r>
            <a:r>
              <a:rPr lang="ko-KR" altLang="en-US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에서 받아온 위도</a:t>
            </a:r>
            <a:r>
              <a:rPr lang="en-US" altLang="ko-KR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, </a:t>
            </a:r>
            <a:r>
              <a:rPr lang="ko-KR" altLang="en-US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경도 데이터 파싱 및 시각화</a:t>
            </a:r>
            <a:endParaRPr lang="en-US" sz="2800" b="1" spc="-150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Oswald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790986" y="9186101"/>
            <a:ext cx="7230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장소</a:t>
            </a:r>
            <a:r>
              <a:rPr lang="en-US" altLang="ko-KR" sz="2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'</a:t>
            </a:r>
            <a:r>
              <a:rPr lang="ko-KR" altLang="en-US" sz="2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나 </a:t>
            </a:r>
            <a:r>
              <a:rPr lang="en-US" altLang="ko-KR" sz="2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'</a:t>
            </a:r>
            <a:r>
              <a:rPr lang="ko-KR" altLang="en-US" sz="2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코스</a:t>
            </a:r>
            <a:r>
              <a:rPr lang="en-US" altLang="ko-KR" sz="2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'</a:t>
            </a:r>
            <a:r>
              <a:rPr lang="ko-KR" altLang="en-US" sz="2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를 기반으로 한 서비스는 존재하였지만 </a:t>
            </a:r>
            <a:r>
              <a:rPr lang="ko-KR" altLang="en-US" sz="2800" b="1" dirty="0" err="1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유저간의</a:t>
            </a:r>
            <a:r>
              <a:rPr lang="ko-KR" altLang="en-US" sz="2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경로 공유에 초점</a:t>
            </a:r>
            <a:r>
              <a:rPr lang="ko-KR" altLang="en-US" sz="2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을 맞추는 서비스는 존재하지 않았다</a:t>
            </a:r>
            <a:r>
              <a:rPr lang="en-US" altLang="ko-KR" sz="28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.</a:t>
            </a:r>
            <a:endParaRPr lang="en-US" sz="2800" b="1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Oswa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790986" y="4937637"/>
            <a:ext cx="7230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 기존 단일 장소의 한정된 콘텐츠가 아닌 연속적인 장소의 </a:t>
            </a:r>
            <a:r>
              <a:rPr lang="ko-KR" altLang="en-US" sz="2800" b="1" spc="-15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경로라는 새로운 콘텐츠</a:t>
            </a:r>
            <a:r>
              <a:rPr lang="ko-KR" altLang="en-US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를 이용한 서비스를 제공</a:t>
            </a:r>
            <a:endParaRPr lang="en-US" sz="2800" b="1" spc="-150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Oswa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94582" y="9490588"/>
            <a:ext cx="6313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각 장소를 노드로써 </a:t>
            </a:r>
            <a:r>
              <a:rPr lang="ko-KR" altLang="en-US" sz="2800" b="1" spc="-15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노드를 이어 그래프</a:t>
            </a:r>
            <a:r>
              <a:rPr lang="ko-KR" altLang="en-US" sz="2800" b="1" spc="-150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Oswald" charset="0"/>
              </a:rPr>
              <a:t> 구현</a:t>
            </a:r>
            <a:endParaRPr lang="en-US" sz="2800" b="1" spc="-150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Oswald" charset="0"/>
            </a:endParaRPr>
          </a:p>
        </p:txBody>
      </p:sp>
      <p:sp>
        <p:nvSpPr>
          <p:cNvPr id="36" name="Shape 2641"/>
          <p:cNvSpPr/>
          <p:nvPr/>
        </p:nvSpPr>
        <p:spPr>
          <a:xfrm>
            <a:off x="1677479" y="5352651"/>
            <a:ext cx="763355" cy="48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7" name="Shape 2677"/>
          <p:cNvSpPr/>
          <p:nvPr/>
        </p:nvSpPr>
        <p:spPr>
          <a:xfrm>
            <a:off x="1754834" y="9406544"/>
            <a:ext cx="693960" cy="76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8" name="Shape 2686"/>
          <p:cNvSpPr/>
          <p:nvPr/>
        </p:nvSpPr>
        <p:spPr>
          <a:xfrm>
            <a:off x="15475184" y="9330688"/>
            <a:ext cx="763355" cy="76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9" name="Shape 2691"/>
          <p:cNvSpPr/>
          <p:nvPr/>
        </p:nvSpPr>
        <p:spPr>
          <a:xfrm>
            <a:off x="15475184" y="5169564"/>
            <a:ext cx="416377" cy="76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A7F52A-E51F-49CF-BA3B-137828E604CB}"/>
              </a:ext>
            </a:extLst>
          </p:cNvPr>
          <p:cNvSpPr/>
          <p:nvPr/>
        </p:nvSpPr>
        <p:spPr>
          <a:xfrm>
            <a:off x="0" y="0"/>
            <a:ext cx="24377650" cy="28838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99747-5E81-4145-841D-132180C16C1E}"/>
              </a:ext>
            </a:extLst>
          </p:cNvPr>
          <p:cNvSpPr txBox="1"/>
          <p:nvPr/>
        </p:nvSpPr>
        <p:spPr>
          <a:xfrm>
            <a:off x="2742483" y="589076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차별화 포인트 세부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5A45E6-29EC-F146-8D6E-E01DF6400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376" y="4336977"/>
            <a:ext cx="4083606" cy="69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39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74614" y="4428627"/>
            <a:ext cx="681423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시스템</a:t>
            </a:r>
            <a:endParaRPr lang="en-US" altLang="ko-KR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ko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수행</a:t>
            </a:r>
            <a:endParaRPr lang="en-US" altLang="ko-KR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ko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시나리오</a:t>
            </a:r>
            <a:endParaRPr lang="en-US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62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116;p7">
            <a:extLst>
              <a:ext uri="{FF2B5EF4-FFF2-40B4-BE49-F238E27FC236}">
                <a16:creationId xmlns:a16="http://schemas.microsoft.com/office/drawing/2014/main" id="{8E8D45CA-6595-1243-8A5B-774B1EBB7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182850" tIns="91400" rIns="182850" bIns="91400" rtlCol="0" anchor="ctr">
            <a:norm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ko-KR" altLang="en-US"/>
              <a:t>시스템 수행 시나리오</a:t>
            </a:r>
            <a:endParaRPr lang="ko-KR" altLang="ko-KR">
              <a:solidFill>
                <a:srgbClr val="262626"/>
              </a:solidFill>
            </a:endParaRPr>
          </a:p>
        </p:txBody>
      </p:sp>
      <p:sp>
        <p:nvSpPr>
          <p:cNvPr id="18435" name="Google Shape;117;p7">
            <a:extLst>
              <a:ext uri="{FF2B5EF4-FFF2-40B4-BE49-F238E27FC236}">
                <a16:creationId xmlns:a16="http://schemas.microsoft.com/office/drawing/2014/main" id="{3037FA7A-CE82-7149-9A6E-E45FAC43E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75" y="520701"/>
            <a:ext cx="4267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</a:pPr>
            <a:fld id="{49297580-96FC-AB44-AD25-7C790A8EC858}" type="slidenum">
              <a:rPr lang="en-US" altLang="ko-KR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r">
                <a:spcBef>
                  <a:spcPct val="0"/>
                </a:spcBef>
                <a:buClr>
                  <a:srgbClr val="000000"/>
                </a:buClr>
                <a:buSzPts val="1400"/>
                <a:buFont typeface="Arial" panose="020B0604020202020204" pitchFamily="34" charset="0"/>
                <a:buNone/>
              </a:pPr>
              <a:t>23</a:t>
            </a:fld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8436" name="Google Shape;118;p7">
            <a:extLst>
              <a:ext uri="{FF2B5EF4-FFF2-40B4-BE49-F238E27FC236}">
                <a16:creationId xmlns:a16="http://schemas.microsoft.com/office/drawing/2014/main" id="{C2B93D5B-89D3-F746-9A3D-55CFE31BE75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5" y="2152651"/>
            <a:ext cx="2136776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Google Shape;119;p7">
            <a:extLst>
              <a:ext uri="{FF2B5EF4-FFF2-40B4-BE49-F238E27FC236}">
                <a16:creationId xmlns:a16="http://schemas.microsoft.com/office/drawing/2014/main" id="{1AE714AE-BEED-AF46-88BC-A9B068E402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6" y="9693277"/>
            <a:ext cx="19621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Google Shape;120;p7">
            <a:extLst>
              <a:ext uri="{FF2B5EF4-FFF2-40B4-BE49-F238E27FC236}">
                <a16:creationId xmlns:a16="http://schemas.microsoft.com/office/drawing/2014/main" id="{4A1FACCF-072A-6A43-B09F-830485D3924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25" y="2298701"/>
            <a:ext cx="1717676" cy="28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Google Shape;121;p7">
            <a:extLst>
              <a:ext uri="{FF2B5EF4-FFF2-40B4-BE49-F238E27FC236}">
                <a16:creationId xmlns:a16="http://schemas.microsoft.com/office/drawing/2014/main" id="{7A6D0917-84AE-8846-8333-28B4571E5A7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475" y="5702301"/>
            <a:ext cx="1943100" cy="287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40" name="Google Shape;122;p7">
            <a:extLst>
              <a:ext uri="{FF2B5EF4-FFF2-40B4-BE49-F238E27FC236}">
                <a16:creationId xmlns:a16="http://schemas.microsoft.com/office/drawing/2014/main" id="{70333C1C-FB13-8043-AC37-38DC5936199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3779501" y="4711701"/>
            <a:ext cx="3082924" cy="2270126"/>
          </a:xfrm>
          <a:prstGeom prst="straightConnector1">
            <a:avLst/>
          </a:prstGeom>
          <a:noFill/>
          <a:ln w="38100">
            <a:solidFill>
              <a:srgbClr val="238CE3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1" name="Google Shape;123;p7">
            <a:extLst>
              <a:ext uri="{FF2B5EF4-FFF2-40B4-BE49-F238E27FC236}">
                <a16:creationId xmlns:a16="http://schemas.microsoft.com/office/drawing/2014/main" id="{C27A00CB-E9E1-274A-82E7-3CACD9F93A2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759826" y="8382000"/>
            <a:ext cx="3108326" cy="2289176"/>
          </a:xfrm>
          <a:prstGeom prst="straightConnector1">
            <a:avLst/>
          </a:prstGeom>
          <a:noFill/>
          <a:ln w="38100">
            <a:solidFill>
              <a:srgbClr val="7030A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42" name="Google Shape;124;p7">
            <a:extLst>
              <a:ext uri="{FF2B5EF4-FFF2-40B4-BE49-F238E27FC236}">
                <a16:creationId xmlns:a16="http://schemas.microsoft.com/office/drawing/2014/main" id="{C1FD9662-297C-404F-A179-91953C52751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51901" y="4683127"/>
            <a:ext cx="2752724" cy="2174874"/>
          </a:xfrm>
          <a:prstGeom prst="straightConnector1">
            <a:avLst/>
          </a:prstGeom>
          <a:noFill/>
          <a:ln w="38100">
            <a:solidFill>
              <a:srgbClr val="238CE3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43" name="Google Shape;125;p7">
            <a:extLst>
              <a:ext uri="{FF2B5EF4-FFF2-40B4-BE49-F238E27FC236}">
                <a16:creationId xmlns:a16="http://schemas.microsoft.com/office/drawing/2014/main" id="{7C346A36-CC72-574D-A7B4-6B8655F38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76" y="8782050"/>
            <a:ext cx="1365250" cy="574676"/>
          </a:xfrm>
          <a:prstGeom prst="wedgeRectCallout">
            <a:avLst>
              <a:gd name="adj1" fmla="val 43269"/>
              <a:gd name="adj2" fmla="val 8315"/>
            </a:avLst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50" tIns="91400" rIns="182850" bIns="91400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262626"/>
              </a:buClr>
              <a:buSzPts val="1100"/>
              <a:buFont typeface="Arial" panose="020B0604020202020204" pitchFamily="34" charset="0"/>
              <a:buNone/>
            </a:pPr>
            <a:r>
              <a:rPr lang="ko-KR" altLang="en-US" sz="22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서버</a:t>
            </a:r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444" name="Google Shape;126;p7">
            <a:extLst>
              <a:ext uri="{FF2B5EF4-FFF2-40B4-BE49-F238E27FC236}">
                <a16:creationId xmlns:a16="http://schemas.microsoft.com/office/drawing/2014/main" id="{05064B06-BC27-1C41-B67A-D1EFB69E1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2402" y="5251450"/>
            <a:ext cx="1362074" cy="574676"/>
          </a:xfrm>
          <a:prstGeom prst="wedgeRectCallout">
            <a:avLst>
              <a:gd name="adj1" fmla="val 1606"/>
              <a:gd name="adj2" fmla="val 45338"/>
            </a:avLst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50" tIns="91400" rIns="182850" bIns="91400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262626"/>
              </a:buClr>
              <a:buSzPts val="1100"/>
              <a:buFont typeface="Arial" panose="020B0604020202020204" pitchFamily="34" charset="0"/>
              <a:buNone/>
            </a:pPr>
            <a:r>
              <a:rPr lang="ko-KR" altLang="en-US" sz="22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사용자</a:t>
            </a:r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445" name="Google Shape;127;p7">
            <a:extLst>
              <a:ext uri="{FF2B5EF4-FFF2-40B4-BE49-F238E27FC236}">
                <a16:creationId xmlns:a16="http://schemas.microsoft.com/office/drawing/2014/main" id="{7BD74AED-DCEA-B14B-97B4-666DD5811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6" y="12115801"/>
            <a:ext cx="1365250" cy="577850"/>
          </a:xfrm>
          <a:prstGeom prst="wedgeRectCallout">
            <a:avLst>
              <a:gd name="adj1" fmla="val 1606"/>
              <a:gd name="adj2" fmla="val 45338"/>
            </a:avLst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50" tIns="91400" rIns="182850" bIns="91400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262626"/>
              </a:buClr>
              <a:buSzPts val="1100"/>
              <a:buFont typeface="Arial" panose="020B0604020202020204" pitchFamily="34" charset="0"/>
              <a:buNone/>
            </a:pPr>
            <a:r>
              <a:rPr lang="en-US" altLang="ko-KR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DB</a:t>
            </a:r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446" name="Google Shape;128;p7">
            <a:extLst>
              <a:ext uri="{FF2B5EF4-FFF2-40B4-BE49-F238E27FC236}">
                <a16:creationId xmlns:a16="http://schemas.microsoft.com/office/drawing/2014/main" id="{C2969731-337F-1144-87D0-CB3C8096F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401" y="3429000"/>
            <a:ext cx="1508124" cy="574676"/>
          </a:xfrm>
          <a:prstGeom prst="wedgeRectCallout">
            <a:avLst>
              <a:gd name="adj1" fmla="val 1606"/>
              <a:gd name="adj2" fmla="val 45338"/>
            </a:avLst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82850" tIns="91400" rIns="182850" bIns="91400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262626"/>
              </a:buClr>
              <a:buSzPts val="1100"/>
              <a:buFont typeface="Arial" panose="020B0604020202020204" pitchFamily="34" charset="0"/>
              <a:buNone/>
            </a:pPr>
            <a:r>
              <a:rPr lang="en-US" altLang="ko-KR" sz="22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API </a:t>
            </a:r>
            <a:r>
              <a:rPr lang="ko-KR" altLang="en-US" sz="22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서버</a:t>
            </a:r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29" name="Google Shape;129;p7">
            <a:extLst>
              <a:ext uri="{FF2B5EF4-FFF2-40B4-BE49-F238E27FC236}">
                <a16:creationId xmlns:a16="http://schemas.microsoft.com/office/drawing/2014/main" id="{F40EDCEF-6F97-304E-BB59-92FF8060685D}"/>
              </a:ext>
            </a:extLst>
          </p:cNvPr>
          <p:cNvGraphicFramePr/>
          <p:nvPr/>
        </p:nvGraphicFramePr>
        <p:xfrm>
          <a:off x="17272002" y="7997827"/>
          <a:ext cx="3028950" cy="40925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08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8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/>
                    </a:p>
                  </a:txBody>
                  <a:tcPr marL="182942" marR="182942" marT="91458" marB="91458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지도 정보 요청/제공</a:t>
                      </a:r>
                      <a:endParaRPr sz="3600"/>
                    </a:p>
                  </a:txBody>
                  <a:tcPr marL="182942" marR="182942" marT="91458" marB="9145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/>
                    </a:p>
                  </a:txBody>
                  <a:tcPr marL="182942" marR="182942" marT="91458" marB="91458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상권 정보 요청/제공</a:t>
                      </a:r>
                      <a:endParaRPr sz="3600"/>
                    </a:p>
                  </a:txBody>
                  <a:tcPr marL="182942" marR="182942" marT="91458" marB="9145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/>
                    </a:p>
                  </a:txBody>
                  <a:tcPr marL="182942" marR="182942" marT="91458" marB="91458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DB </a:t>
                      </a:r>
                      <a:endParaRPr sz="36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요청/제공</a:t>
                      </a:r>
                      <a:endParaRPr sz="3600"/>
                    </a:p>
                  </a:txBody>
                  <a:tcPr marL="182942" marR="182942" marT="91458" marB="9145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/>
                    </a:p>
                  </a:txBody>
                  <a:tcPr marL="182942" marR="182942" marT="91458" marB="91458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DB 저장</a:t>
                      </a:r>
                      <a:endParaRPr sz="3600"/>
                    </a:p>
                  </a:txBody>
                  <a:tcPr marL="182942" marR="182942" marT="91458" marB="9145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85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/>
                    </a:p>
                  </a:txBody>
                  <a:tcPr marL="182942" marR="182942" marT="91458" marB="91458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/>
                    </a:p>
                  </a:txBody>
                  <a:tcPr marL="182942" marR="182942" marT="91458" marB="9145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8467" name="Google Shape;130;p7">
            <a:extLst>
              <a:ext uri="{FF2B5EF4-FFF2-40B4-BE49-F238E27FC236}">
                <a16:creationId xmlns:a16="http://schemas.microsoft.com/office/drawing/2014/main" id="{EC0F0C7F-C723-D949-8A3F-3F151EA5E02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7418051" y="8397876"/>
            <a:ext cx="1028700" cy="0"/>
          </a:xfrm>
          <a:prstGeom prst="straightConnector1">
            <a:avLst/>
          </a:prstGeom>
          <a:noFill/>
          <a:ln w="38100">
            <a:solidFill>
              <a:srgbClr val="238CE3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8" name="Google Shape;131;p7">
            <a:extLst>
              <a:ext uri="{FF2B5EF4-FFF2-40B4-BE49-F238E27FC236}">
                <a16:creationId xmlns:a16="http://schemas.microsoft.com/office/drawing/2014/main" id="{ABEFBB9B-173D-2744-AB82-ED8162A7E66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3966826" y="4930776"/>
            <a:ext cx="3082926" cy="227330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9" name="Google Shape;132;p7">
            <a:extLst>
              <a:ext uri="{FF2B5EF4-FFF2-40B4-BE49-F238E27FC236}">
                <a16:creationId xmlns:a16="http://schemas.microsoft.com/office/drawing/2014/main" id="{C0D857F9-6B4C-F14D-A707-BC812E7C214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7389475" y="9210676"/>
            <a:ext cx="1092200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70" name="Google Shape;133;p7">
            <a:extLst>
              <a:ext uri="{FF2B5EF4-FFF2-40B4-BE49-F238E27FC236}">
                <a16:creationId xmlns:a16="http://schemas.microsoft.com/office/drawing/2014/main" id="{81E80864-5509-DF47-A489-DAA05E6B24B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8655051" y="4908551"/>
            <a:ext cx="2743200" cy="2181226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71" name="Google Shape;134;p7">
            <a:extLst>
              <a:ext uri="{FF2B5EF4-FFF2-40B4-BE49-F238E27FC236}">
                <a16:creationId xmlns:a16="http://schemas.microsoft.com/office/drawing/2014/main" id="{A2C93831-6247-9847-B91E-C0979256741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7386301" y="10042526"/>
            <a:ext cx="1092200" cy="0"/>
          </a:xfrm>
          <a:prstGeom prst="straightConnector1">
            <a:avLst/>
          </a:prstGeom>
          <a:noFill/>
          <a:ln w="38100">
            <a:solidFill>
              <a:srgbClr val="7030A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72" name="Google Shape;135;p7">
            <a:extLst>
              <a:ext uri="{FF2B5EF4-FFF2-40B4-BE49-F238E27FC236}">
                <a16:creationId xmlns:a16="http://schemas.microsoft.com/office/drawing/2014/main" id="{346167B4-23B0-A240-8E9E-C61049B07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8426" y="6064250"/>
            <a:ext cx="2305050" cy="4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262626"/>
              </a:buClr>
              <a:buSzPts val="1000"/>
              <a:buFont typeface="Arial" panose="020B0604020202020204" pitchFamily="34" charset="0"/>
              <a:buNone/>
            </a:pPr>
            <a:r>
              <a:rPr lang="ko-KR" altLang="en-US" sz="20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장소 정보 제공</a:t>
            </a:r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8473" name="Google Shape;136;p7">
            <a:extLst>
              <a:ext uri="{FF2B5EF4-FFF2-40B4-BE49-F238E27FC236}">
                <a16:creationId xmlns:a16="http://schemas.microsoft.com/office/drawing/2014/main" id="{A73A0DFE-205E-824C-AB57-5776B8DA978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959851" y="8632826"/>
            <a:ext cx="3086100" cy="2273300"/>
          </a:xfrm>
          <a:prstGeom prst="straightConnector1">
            <a:avLst/>
          </a:prstGeom>
          <a:noFill/>
          <a:ln w="38100">
            <a:solidFill>
              <a:srgbClr val="E86F2C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74" name="Google Shape;137;p7">
            <a:extLst>
              <a:ext uri="{FF2B5EF4-FFF2-40B4-BE49-F238E27FC236}">
                <a16:creationId xmlns:a16="http://schemas.microsoft.com/office/drawing/2014/main" id="{AB11FEA7-F571-D349-BA95-C941C390DE3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7418051" y="10855326"/>
            <a:ext cx="1028700" cy="0"/>
          </a:xfrm>
          <a:prstGeom prst="straightConnector1">
            <a:avLst/>
          </a:prstGeom>
          <a:noFill/>
          <a:ln w="38100">
            <a:solidFill>
              <a:srgbClr val="E86F2C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75" name="Google Shape;138;p7">
            <a:extLst>
              <a:ext uri="{FF2B5EF4-FFF2-40B4-BE49-F238E27FC236}">
                <a16:creationId xmlns:a16="http://schemas.microsoft.com/office/drawing/2014/main" id="{93ECE3C5-2315-9E4E-8F34-5B55FB66B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5525" y="9852026"/>
            <a:ext cx="2273300" cy="4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262626"/>
              </a:buClr>
              <a:buSzPts val="1000"/>
              <a:buFont typeface="Arial" panose="020B0604020202020204" pitchFamily="34" charset="0"/>
              <a:buNone/>
            </a:pPr>
            <a:r>
              <a:rPr lang="ko-KR" altLang="en-US" sz="20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경로 저장</a:t>
            </a:r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476" name="Google Shape;139;p7">
            <a:extLst>
              <a:ext uri="{FF2B5EF4-FFF2-40B4-BE49-F238E27FC236}">
                <a16:creationId xmlns:a16="http://schemas.microsoft.com/office/drawing/2014/main" id="{401A2F99-81EC-BA47-8B55-F9146D0B5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9651" y="5159376"/>
            <a:ext cx="2273300" cy="4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262626"/>
              </a:buClr>
              <a:buSzPts val="1000"/>
              <a:buFont typeface="Arial" panose="020B0604020202020204" pitchFamily="34" charset="0"/>
              <a:buNone/>
            </a:pPr>
            <a:r>
              <a:rPr lang="ko-KR" altLang="en-US" sz="20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경로 생성</a:t>
            </a:r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477" name="Google Shape;140;p7">
            <a:extLst>
              <a:ext uri="{FF2B5EF4-FFF2-40B4-BE49-F238E27FC236}">
                <a16:creationId xmlns:a16="http://schemas.microsoft.com/office/drawing/2014/main" id="{D925B5A8-EA4B-B846-B705-C4AA5F2B0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6975" y="5130801"/>
            <a:ext cx="4635500" cy="4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262626"/>
              </a:buClr>
              <a:buSzPts val="1000"/>
              <a:buFont typeface="Arial" panose="020B0604020202020204" pitchFamily="34" charset="0"/>
              <a:buNone/>
            </a:pPr>
            <a:r>
              <a:rPr lang="en-US" altLang="ko-KR" sz="20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API </a:t>
            </a:r>
            <a:r>
              <a:rPr lang="ko-KR" altLang="en-US" sz="20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요청 및 응답</a:t>
            </a:r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68580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5292227"/>
            <a:ext cx="68142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시스템</a:t>
            </a:r>
            <a:endParaRPr lang="en-US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en-US" sz="11500" spc="600" dirty="0" err="1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구성도</a:t>
            </a:r>
            <a:endParaRPr lang="en-US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422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8E4BC438-89CC-4747-BED4-724793AB9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구성도</a:t>
            </a:r>
          </a:p>
        </p:txBody>
      </p:sp>
      <p:sp>
        <p:nvSpPr>
          <p:cNvPr id="20483" name="슬라이드 번호 개체 틀 37">
            <a:extLst>
              <a:ext uri="{FF2B5EF4-FFF2-40B4-BE49-F238E27FC236}">
                <a16:creationId xmlns:a16="http://schemas.microsoft.com/office/drawing/2014/main" id="{9B9C5CD4-5B4A-B14C-BFD7-BA193BF5E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C9BE267-EE60-1144-92CF-DF25AFE1C05B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pic>
        <p:nvPicPr>
          <p:cNvPr id="20484" name="_x534126240">
            <a:extLst>
              <a:ext uri="{FF2B5EF4-FFF2-40B4-BE49-F238E27FC236}">
                <a16:creationId xmlns:a16="http://schemas.microsoft.com/office/drawing/2014/main" id="{4A625B73-2B56-1245-9166-BF89D651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2" y="2952750"/>
            <a:ext cx="16071850" cy="877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 descr="React-native android 기기 연결하기">
            <a:extLst>
              <a:ext uri="{FF2B5EF4-FFF2-40B4-BE49-F238E27FC236}">
                <a16:creationId xmlns:a16="http://schemas.microsoft.com/office/drawing/2014/main" id="{75E0DDC5-E3F4-5543-88B3-C54ABD1DB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345" y="10110721"/>
            <a:ext cx="1435696" cy="1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82270-6E24-AE48-8F0D-7D088FCBDE7E}"/>
              </a:ext>
            </a:extLst>
          </p:cNvPr>
          <p:cNvSpPr txBox="1"/>
          <p:nvPr/>
        </p:nvSpPr>
        <p:spPr>
          <a:xfrm>
            <a:off x="4444738" y="7290048"/>
            <a:ext cx="27073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9200" dirty="0">
                <a:solidFill>
                  <a:srgbClr val="FF0000"/>
                </a:solidFill>
              </a:rPr>
              <a:t>X</a:t>
            </a:r>
            <a:endParaRPr kumimoji="1" lang="ko-Kore-KR" altLang="en-US" sz="19200" dirty="0">
              <a:solidFill>
                <a:srgbClr val="FF0000"/>
              </a:solidFill>
            </a:endParaRPr>
          </a:p>
        </p:txBody>
      </p:sp>
      <p:pic>
        <p:nvPicPr>
          <p:cNvPr id="20488" name="Picture 8" descr="Redux-Saga에서의 WebSocket(socket.io) 이벤트 처리 : NHN Cloud Meetup">
            <a:extLst>
              <a:ext uri="{FF2B5EF4-FFF2-40B4-BE49-F238E27FC236}">
                <a16:creationId xmlns:a16="http://schemas.microsoft.com/office/drawing/2014/main" id="{077F05BB-A195-FF42-9589-2C2DA5CEF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437" y="10310853"/>
            <a:ext cx="1903635" cy="118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4986A1DC-EB53-9B43-821F-E36CB41CEE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구성도</a:t>
            </a:r>
          </a:p>
        </p:txBody>
      </p:sp>
      <p:sp>
        <p:nvSpPr>
          <p:cNvPr id="21507" name="슬라이드 번호 개체 틀 37">
            <a:extLst>
              <a:ext uri="{FF2B5EF4-FFF2-40B4-BE49-F238E27FC236}">
                <a16:creationId xmlns:a16="http://schemas.microsoft.com/office/drawing/2014/main" id="{9E0220B4-9773-4244-AC0E-858D57A89A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1789FAA-B27D-F244-A4C7-4B9C95DFA2DB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76ED7A-A1A9-494E-BEC9-F4A787C41E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21152" y="2562226"/>
            <a:ext cx="15487650" cy="943292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아키텍처 설명</a:t>
            </a:r>
            <a:endParaRPr lang="en-US" altLang="ko-KR" dirty="0"/>
          </a:p>
          <a:p>
            <a:pPr>
              <a:defRPr/>
            </a:pPr>
            <a:endParaRPr lang="en-US" altLang="ko-KR" sz="3200" dirty="0"/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r>
              <a:rPr lang="en-US" altLang="ko-KR" sz="3200" dirty="0"/>
              <a:t>1) </a:t>
            </a:r>
            <a:r>
              <a:rPr lang="ko-KR" altLang="en-US" sz="3200" dirty="0"/>
              <a:t>웹 </a:t>
            </a:r>
            <a:r>
              <a:rPr lang="ko-KR" altLang="en-US" sz="3200" dirty="0" err="1"/>
              <a:t>프론트엔드는</a:t>
            </a:r>
            <a:r>
              <a:rPr lang="ko-KR" altLang="en-US" sz="3200" dirty="0"/>
              <a:t> </a:t>
            </a:r>
            <a:r>
              <a:rPr lang="en-US" altLang="ko-KR" sz="3200" dirty="0" err="1"/>
              <a:t>Javascript</a:t>
            </a:r>
            <a:r>
              <a:rPr lang="en-US" altLang="ko-KR" sz="3200" dirty="0"/>
              <a:t> </a:t>
            </a:r>
            <a:r>
              <a:rPr lang="ko-KR" altLang="en-US" sz="3200" dirty="0"/>
              <a:t>기반의 </a:t>
            </a:r>
            <a:r>
              <a:rPr lang="en-US" altLang="ko-KR" sz="3200" dirty="0"/>
              <a:t>React </a:t>
            </a:r>
            <a:r>
              <a:rPr lang="ko-KR" altLang="en-US" sz="3200" dirty="0"/>
              <a:t>라이브러리와</a:t>
            </a:r>
            <a:r>
              <a:rPr lang="en-US" altLang="ko-KR" sz="3200" dirty="0"/>
              <a:t>, Redux</a:t>
            </a:r>
            <a:r>
              <a:rPr lang="ko-KR" altLang="en-US" sz="3200" dirty="0"/>
              <a:t>로 데이터 상태관리를 함으로써 웹 클라이언트</a:t>
            </a:r>
            <a:r>
              <a:rPr lang="en-US" altLang="ko-KR" sz="3200" dirty="0"/>
              <a:t>(</a:t>
            </a:r>
            <a:r>
              <a:rPr lang="ko-KR" altLang="en-US" sz="3200" dirty="0"/>
              <a:t>브라우저</a:t>
            </a:r>
            <a:r>
              <a:rPr lang="en-US" altLang="ko-KR" sz="3200" dirty="0"/>
              <a:t>)</a:t>
            </a:r>
            <a:r>
              <a:rPr lang="ko-KR" altLang="en-US" sz="3200" dirty="0"/>
              <a:t>에 출력한다</a:t>
            </a:r>
            <a:r>
              <a:rPr lang="en-US" altLang="ko-KR" sz="3200" dirty="0"/>
              <a:t>.</a:t>
            </a:r>
          </a:p>
          <a:p>
            <a:pPr marL="914400" lvl="1">
              <a:buNone/>
              <a:defRPr/>
            </a:pPr>
            <a:endParaRPr lang="en-US" altLang="ko-KR" sz="2000" dirty="0"/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r>
              <a:rPr lang="en-US" altLang="ko-KR" sz="3200" dirty="0"/>
              <a:t>2) </a:t>
            </a:r>
            <a:r>
              <a:rPr lang="ko-KR" altLang="en-US" sz="3200" dirty="0"/>
              <a:t>웹 </a:t>
            </a:r>
            <a:r>
              <a:rPr lang="ko-KR" altLang="en-US" sz="3200" dirty="0" err="1"/>
              <a:t>백엔드는</a:t>
            </a:r>
            <a:r>
              <a:rPr lang="ko-KR" altLang="en-US" sz="3200" dirty="0"/>
              <a:t> </a:t>
            </a:r>
            <a:r>
              <a:rPr lang="en-US" altLang="ko-KR" sz="3200" dirty="0"/>
              <a:t>Python </a:t>
            </a:r>
            <a:r>
              <a:rPr lang="ko-KR" altLang="en-US" sz="3200" dirty="0"/>
              <a:t>기반의 </a:t>
            </a:r>
            <a:r>
              <a:rPr lang="en-US" altLang="ko-KR" sz="3200" dirty="0"/>
              <a:t>Django </a:t>
            </a:r>
            <a:r>
              <a:rPr lang="ko-KR" altLang="en-US" sz="3200" dirty="0"/>
              <a:t>프레임워크로 웹 </a:t>
            </a:r>
            <a:r>
              <a:rPr lang="en-US" altLang="ko-KR" sz="3200" dirty="0" err="1"/>
              <a:t>api</a:t>
            </a:r>
            <a:r>
              <a:rPr lang="en-US" altLang="ko-KR" sz="3200" dirty="0"/>
              <a:t> </a:t>
            </a:r>
            <a:r>
              <a:rPr lang="ko-KR" altLang="en-US" sz="3200" dirty="0"/>
              <a:t>서버</a:t>
            </a:r>
            <a:r>
              <a:rPr lang="en-US" altLang="ko-KR" sz="3200" dirty="0"/>
              <a:t>(</a:t>
            </a:r>
            <a:r>
              <a:rPr lang="ko-KR" altLang="en-US" sz="3200" dirty="0"/>
              <a:t>앱 서버</a:t>
            </a:r>
            <a:r>
              <a:rPr lang="en-US" altLang="ko-KR" sz="3200" dirty="0"/>
              <a:t>)</a:t>
            </a:r>
            <a:r>
              <a:rPr lang="ko-KR" altLang="en-US" sz="3200" dirty="0"/>
              <a:t>를 구성하고 웹서버로 </a:t>
            </a:r>
            <a:r>
              <a:rPr lang="en-US" altLang="ko-KR" sz="3200" dirty="0"/>
              <a:t>Nginx</a:t>
            </a:r>
            <a:r>
              <a:rPr lang="ko-KR" altLang="en-US" sz="3200" dirty="0"/>
              <a:t>를 활용하며 </a:t>
            </a:r>
            <a:r>
              <a:rPr lang="en-US" altLang="ko-KR" sz="3200" dirty="0" err="1"/>
              <a:t>Gunicorn</a:t>
            </a:r>
            <a:r>
              <a:rPr lang="ko-KR" altLang="en-US" sz="3200" dirty="0"/>
              <a:t>을 중간 </a:t>
            </a:r>
            <a:r>
              <a:rPr lang="en-US" altLang="ko-KR" sz="3200" dirty="0"/>
              <a:t>Gateway</a:t>
            </a:r>
            <a:r>
              <a:rPr lang="ko-KR" altLang="en-US" sz="3200" dirty="0"/>
              <a:t>로 연결한다</a:t>
            </a:r>
            <a:r>
              <a:rPr lang="en-US" altLang="ko-KR" sz="3200" dirty="0"/>
              <a:t>.</a:t>
            </a:r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endParaRPr lang="ko-KR" altLang="en-US" sz="2000" dirty="0"/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r>
              <a:rPr lang="en-US" altLang="ko-KR" sz="3200" dirty="0"/>
              <a:t>3) </a:t>
            </a:r>
            <a:r>
              <a:rPr lang="ko-KR" altLang="en-US" sz="3200" dirty="0"/>
              <a:t>데이터베이스는 </a:t>
            </a:r>
            <a:r>
              <a:rPr lang="en-US" altLang="ko-KR" sz="3200" dirty="0"/>
              <a:t>PostgreSQL</a:t>
            </a:r>
            <a:r>
              <a:rPr lang="ko-KR" altLang="en-US" sz="3200" dirty="0"/>
              <a:t>이나 </a:t>
            </a:r>
            <a:r>
              <a:rPr lang="en-US" altLang="ko-KR" sz="3200" dirty="0" err="1"/>
              <a:t>Mysql</a:t>
            </a:r>
            <a:r>
              <a:rPr lang="ko-KR" altLang="en-US" sz="3200" dirty="0"/>
              <a:t>을 사용하여 </a:t>
            </a:r>
            <a:r>
              <a:rPr lang="en-US" altLang="ko-KR" sz="3200" dirty="0"/>
              <a:t>AWS RDS</a:t>
            </a:r>
            <a:r>
              <a:rPr lang="ko-KR" altLang="en-US" sz="3200" dirty="0"/>
              <a:t>나 </a:t>
            </a:r>
            <a:r>
              <a:rPr lang="en-US" altLang="ko-KR" sz="3200" dirty="0"/>
              <a:t>Docker </a:t>
            </a:r>
            <a:r>
              <a:rPr lang="ko-KR" altLang="en-US" sz="3200" dirty="0"/>
              <a:t>컨테이너로 띄운다</a:t>
            </a:r>
            <a:r>
              <a:rPr lang="en-US" altLang="ko-KR" sz="3200" dirty="0"/>
              <a:t>.</a:t>
            </a:r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endParaRPr lang="ko-KR" altLang="en-US" sz="2000" dirty="0"/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r>
              <a:rPr lang="en-US" altLang="ko-KR" sz="3200" dirty="0"/>
              <a:t>4) Prometheus + Grafana</a:t>
            </a:r>
            <a:r>
              <a:rPr lang="ko-KR" altLang="en-US" sz="3200" dirty="0"/>
              <a:t>를 활용해 서버 모니터링 환경을 구성한다</a:t>
            </a:r>
            <a:r>
              <a:rPr lang="en-US" altLang="ko-KR" sz="3200" dirty="0"/>
              <a:t>.</a:t>
            </a:r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endParaRPr lang="ko-KR" altLang="en-US" sz="1800" dirty="0"/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r>
              <a:rPr lang="en-US" altLang="ko-KR" sz="3200" dirty="0"/>
              <a:t>5) ELKB(Elasticsearch, Logstash, Kibana, </a:t>
            </a:r>
            <a:r>
              <a:rPr lang="en-US" altLang="ko-KR" sz="3200" dirty="0" err="1"/>
              <a:t>Filebeat</a:t>
            </a:r>
            <a:r>
              <a:rPr lang="en-US" altLang="ko-KR" sz="3200" dirty="0"/>
              <a:t>)</a:t>
            </a:r>
            <a:r>
              <a:rPr lang="ko-KR" altLang="en-US" sz="3200" dirty="0"/>
              <a:t>를 활용해 </a:t>
            </a:r>
            <a:r>
              <a:rPr lang="ko-KR" altLang="en-US" sz="3200" dirty="0" err="1"/>
              <a:t>웹로그</a:t>
            </a:r>
            <a:r>
              <a:rPr lang="ko-KR" altLang="en-US" sz="3200" dirty="0"/>
              <a:t> 분석 환경을 구성한다</a:t>
            </a:r>
            <a:r>
              <a:rPr lang="en-US" altLang="ko-KR" sz="3200" dirty="0"/>
              <a:t>.</a:t>
            </a:r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endParaRPr lang="ko-KR" altLang="en-US" sz="2000" dirty="0"/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r>
              <a:rPr lang="en-US" altLang="ko-KR" sz="3200" dirty="0"/>
              <a:t>6)</a:t>
            </a:r>
            <a:r>
              <a:rPr lang="ko-KR" altLang="en-US" sz="3200" dirty="0"/>
              <a:t>모든 환경은 </a:t>
            </a:r>
            <a:r>
              <a:rPr lang="en-US" altLang="ko-KR" sz="3200" dirty="0"/>
              <a:t>AWS EC2 Ubuntu </a:t>
            </a:r>
            <a:r>
              <a:rPr lang="ko-KR" altLang="en-US" sz="3200" dirty="0"/>
              <a:t>위에 </a:t>
            </a:r>
            <a:r>
              <a:rPr lang="en-US" altLang="ko-KR" sz="3200" dirty="0"/>
              <a:t>Docker</a:t>
            </a:r>
            <a:r>
              <a:rPr lang="ko-KR" altLang="en-US" sz="3200" dirty="0"/>
              <a:t>로 </a:t>
            </a:r>
            <a:r>
              <a:rPr lang="ko-KR" altLang="en-US" sz="3200" dirty="0" err="1"/>
              <a:t>컨테이너화하여</a:t>
            </a:r>
            <a:r>
              <a:rPr lang="ko-KR" altLang="en-US" sz="3200" dirty="0"/>
              <a:t> </a:t>
            </a:r>
            <a:r>
              <a:rPr lang="en-US" altLang="ko-KR" sz="3200" dirty="0"/>
              <a:t>Docker-Compose</a:t>
            </a:r>
            <a:r>
              <a:rPr lang="ko-KR" altLang="en-US" sz="3200" dirty="0"/>
              <a:t>로 구성한다</a:t>
            </a:r>
            <a:r>
              <a:rPr lang="en-US" altLang="ko-KR" sz="3200" dirty="0"/>
              <a:t>.</a:t>
            </a:r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endParaRPr lang="ko-KR" altLang="en-US" sz="2000" dirty="0"/>
          </a:p>
          <a:p>
            <a:pPr marL="1143000" lvl="1" indent="-342900" algn="just" latinLnBrk="1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0800080" algn="r"/>
              </a:tabLst>
              <a:defRPr/>
            </a:pPr>
            <a:r>
              <a:rPr lang="en-US" altLang="ko-KR" sz="3200" dirty="0"/>
              <a:t>7) </a:t>
            </a:r>
            <a:r>
              <a:rPr lang="en-US" altLang="ko-KR" sz="3200" dirty="0" err="1"/>
              <a:t>Github</a:t>
            </a:r>
            <a:r>
              <a:rPr lang="en-US" altLang="ko-KR" sz="3200" dirty="0"/>
              <a:t> master </a:t>
            </a:r>
            <a:r>
              <a:rPr lang="ko-KR" altLang="en-US" sz="3200" dirty="0" err="1"/>
              <a:t>브랜치로</a:t>
            </a:r>
            <a:r>
              <a:rPr lang="ko-KR" altLang="en-US" sz="3200" dirty="0"/>
              <a:t> 병합이 될 때마다 </a:t>
            </a:r>
            <a:r>
              <a:rPr lang="en-US" altLang="ko-KR" sz="3200" dirty="0" err="1"/>
              <a:t>Github</a:t>
            </a:r>
            <a:r>
              <a:rPr lang="en-US" altLang="ko-KR" sz="3200" dirty="0"/>
              <a:t> Actions, AWS S3, AWS Code-Deploy</a:t>
            </a:r>
            <a:r>
              <a:rPr lang="ko-KR" altLang="en-US" sz="3200" dirty="0"/>
              <a:t>의 </a:t>
            </a:r>
            <a:r>
              <a:rPr lang="en-US" altLang="ko-KR" sz="3200" dirty="0"/>
              <a:t>CI/CD </a:t>
            </a:r>
            <a:r>
              <a:rPr lang="ko-KR" altLang="en-US" sz="3200" dirty="0"/>
              <a:t>파이프라인을 통해 자동 빌드</a:t>
            </a:r>
            <a:r>
              <a:rPr lang="en-US" altLang="ko-KR" sz="3200" dirty="0"/>
              <a:t>, </a:t>
            </a:r>
            <a:r>
              <a:rPr lang="ko-KR" altLang="en-US" sz="3200" dirty="0"/>
              <a:t>테스트</a:t>
            </a:r>
            <a:r>
              <a:rPr lang="en-US" altLang="ko-KR" sz="3200" dirty="0"/>
              <a:t>, </a:t>
            </a:r>
            <a:r>
              <a:rPr lang="ko-KR" altLang="en-US" sz="3200" dirty="0"/>
              <a:t>배포될 수 있게 한다</a:t>
            </a:r>
            <a:r>
              <a:rPr lang="en-US" altLang="ko-KR" sz="3200" dirty="0"/>
              <a:t>.</a:t>
            </a:r>
            <a:endParaRPr lang="ko-KR" altLang="en-US" sz="3200" dirty="0"/>
          </a:p>
          <a:p>
            <a:pPr>
              <a:defRPr/>
            </a:pPr>
            <a:endParaRPr lang="en-US" altLang="ko-K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47" b="7847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68580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5292227"/>
            <a:ext cx="68142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시스템</a:t>
            </a:r>
            <a:endParaRPr lang="en-US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en-US" sz="11500" spc="600" dirty="0" err="1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모듈상세</a:t>
            </a:r>
            <a:endParaRPr lang="en-US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96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3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3" r="7903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3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04" r="10504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sz="quarter" idx="2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404" b="17404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3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12" r="11812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33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83" r="10583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3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23" r="10423"/>
          <a:stretch>
            <a:fillRect/>
          </a:stretch>
        </p:blipFill>
        <p:spPr/>
      </p:pic>
      <p:sp>
        <p:nvSpPr>
          <p:cNvPr id="16" name="Rectangle 15"/>
          <p:cNvSpPr/>
          <p:nvPr/>
        </p:nvSpPr>
        <p:spPr>
          <a:xfrm>
            <a:off x="8125884" y="6858000"/>
            <a:ext cx="8125883" cy="6858000"/>
          </a:xfrm>
          <a:prstGeom prst="rect">
            <a:avLst/>
          </a:prstGeom>
          <a:solidFill>
            <a:schemeClr val="accent3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3200"/>
          </a:p>
        </p:txBody>
      </p:sp>
      <p:sp>
        <p:nvSpPr>
          <p:cNvPr id="13" name="Rectangle 12"/>
          <p:cNvSpPr/>
          <p:nvPr/>
        </p:nvSpPr>
        <p:spPr>
          <a:xfrm>
            <a:off x="-2" y="1"/>
            <a:ext cx="8125883" cy="6858000"/>
          </a:xfrm>
          <a:prstGeom prst="rect">
            <a:avLst/>
          </a:prstGeom>
          <a:solidFill>
            <a:schemeClr val="accent3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Rectangle 13"/>
          <p:cNvSpPr/>
          <p:nvPr/>
        </p:nvSpPr>
        <p:spPr>
          <a:xfrm>
            <a:off x="0" y="6858000"/>
            <a:ext cx="8125883" cy="6858000"/>
          </a:xfrm>
          <a:prstGeom prst="rect">
            <a:avLst/>
          </a:prstGeom>
          <a:solidFill>
            <a:schemeClr val="accent3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3200"/>
          </a:p>
        </p:txBody>
      </p:sp>
      <p:sp>
        <p:nvSpPr>
          <p:cNvPr id="15" name="Rectangle 14"/>
          <p:cNvSpPr/>
          <p:nvPr/>
        </p:nvSpPr>
        <p:spPr>
          <a:xfrm>
            <a:off x="8125882" y="1"/>
            <a:ext cx="8125883" cy="6858000"/>
          </a:xfrm>
          <a:prstGeom prst="rect">
            <a:avLst/>
          </a:prstGeom>
          <a:solidFill>
            <a:schemeClr val="accent3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/>
          <p:cNvSpPr/>
          <p:nvPr/>
        </p:nvSpPr>
        <p:spPr>
          <a:xfrm>
            <a:off x="16251768" y="38101"/>
            <a:ext cx="8125880" cy="6819900"/>
          </a:xfrm>
          <a:prstGeom prst="rect">
            <a:avLst/>
          </a:prstGeom>
          <a:solidFill>
            <a:schemeClr val="accent3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Rectangle 18"/>
          <p:cNvSpPr/>
          <p:nvPr/>
        </p:nvSpPr>
        <p:spPr>
          <a:xfrm>
            <a:off x="16251770" y="6896100"/>
            <a:ext cx="8125880" cy="6819900"/>
          </a:xfrm>
          <a:prstGeom prst="rect">
            <a:avLst/>
          </a:prstGeom>
          <a:solidFill>
            <a:schemeClr val="accent3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3200"/>
          </a:p>
        </p:txBody>
      </p:sp>
      <p:sp>
        <p:nvSpPr>
          <p:cNvPr id="21" name="TextBox 20"/>
          <p:cNvSpPr txBox="1"/>
          <p:nvPr/>
        </p:nvSpPr>
        <p:spPr>
          <a:xfrm>
            <a:off x="1605924" y="2389314"/>
            <a:ext cx="4859022" cy="24792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장소 기반 콘텐츠를</a:t>
            </a:r>
            <a:endParaRPr lang="en-US" altLang="ko-KR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엮어서 </a:t>
            </a:r>
            <a:endParaRPr lang="en-US" altLang="ko-KR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경로 콘텐츠를 제작</a:t>
            </a:r>
            <a:endParaRPr lang="en-US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7953" y="8651065"/>
            <a:ext cx="7309971" cy="24792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CI/CD</a:t>
            </a: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를 통해 주기적으로 테스트 및 빌드</a:t>
            </a:r>
            <a:r>
              <a:rPr lang="en-US" altLang="ko-KR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, </a:t>
            </a: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배포까지 이루어지는 파이프라인 구현</a:t>
            </a:r>
            <a:endParaRPr lang="en-US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35974" y="2389314"/>
            <a:ext cx="7505697" cy="24792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생성한 경로를</a:t>
            </a:r>
            <a:endParaRPr lang="en-US" altLang="ko-KR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공유 가능하며 양방향 소통 가능한 </a:t>
            </a:r>
            <a:r>
              <a:rPr 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SNS </a:t>
            </a: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기능 구현</a:t>
            </a:r>
            <a:endParaRPr lang="en-US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80475" y="8958842"/>
            <a:ext cx="6269139" cy="164827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로깅</a:t>
            </a:r>
            <a:r>
              <a:rPr lang="en-US" altLang="ko-KR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, </a:t>
            </a: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모니터링 등 서비스 장애 대응 시스템 구축</a:t>
            </a:r>
            <a:endParaRPr lang="en-US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027525" y="2151727"/>
            <a:ext cx="6553200" cy="24792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사람들이 만든 경로를 지역</a:t>
            </a:r>
            <a:r>
              <a:rPr lang="en-US" altLang="ko-KR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, </a:t>
            </a: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장소명의 조합으로 검색할 수 있는 기능 구현</a:t>
            </a:r>
            <a:endParaRPr lang="en-US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756061" y="8958842"/>
            <a:ext cx="6824664" cy="33102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600" dirty="0" err="1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구글맵과</a:t>
            </a: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같은</a:t>
            </a:r>
            <a:endParaRPr lang="en-US" altLang="ko-KR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지도</a:t>
            </a:r>
            <a:r>
              <a:rPr lang="en-US" altLang="ko-KR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API</a:t>
            </a: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를 활용하고</a:t>
            </a:r>
            <a:endParaRPr lang="en-US" altLang="ko-KR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자신의 위치를 인식할 수</a:t>
            </a:r>
            <a:endParaRPr lang="en-US" altLang="ko-KR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있도록 설계</a:t>
            </a:r>
            <a:endParaRPr lang="en-US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9F4927-B808-4F58-AD49-80EA2C2AE2CE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BF2987-10CD-411F-A912-19C347FD32A2}"/>
              </a:ext>
            </a:extLst>
          </p:cNvPr>
          <p:cNvSpPr txBox="1"/>
          <p:nvPr/>
        </p:nvSpPr>
        <p:spPr>
          <a:xfrm>
            <a:off x="21796743" y="382772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목표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AD52A8-DE45-4AB3-B9D9-2E63409EC82A}"/>
              </a:ext>
            </a:extLst>
          </p:cNvPr>
          <p:cNvSpPr/>
          <p:nvPr/>
        </p:nvSpPr>
        <p:spPr>
          <a:xfrm>
            <a:off x="1601509" y="4069080"/>
            <a:ext cx="2993937" cy="7995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0BA477-09DF-4B9F-9FF8-FD32A9A38D33}"/>
              </a:ext>
            </a:extLst>
          </p:cNvPr>
          <p:cNvSpPr/>
          <p:nvPr/>
        </p:nvSpPr>
        <p:spPr>
          <a:xfrm>
            <a:off x="11108925" y="4231244"/>
            <a:ext cx="2536738" cy="637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720F3E-77DF-4D9B-B586-5C49D85B9055}"/>
              </a:ext>
            </a:extLst>
          </p:cNvPr>
          <p:cNvSpPr/>
          <p:nvPr/>
        </p:nvSpPr>
        <p:spPr>
          <a:xfrm>
            <a:off x="17240094" y="3142845"/>
            <a:ext cx="4963414" cy="637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8C5F4A-DDE2-4CA1-A861-C02BDE1E50A2}"/>
              </a:ext>
            </a:extLst>
          </p:cNvPr>
          <p:cNvSpPr/>
          <p:nvPr/>
        </p:nvSpPr>
        <p:spPr>
          <a:xfrm>
            <a:off x="8926784" y="8999363"/>
            <a:ext cx="4156170" cy="894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3AA291B-678A-42CF-A65A-300AD35117D7}"/>
              </a:ext>
            </a:extLst>
          </p:cNvPr>
          <p:cNvSpPr/>
          <p:nvPr/>
        </p:nvSpPr>
        <p:spPr>
          <a:xfrm>
            <a:off x="3399569" y="10289930"/>
            <a:ext cx="4024161" cy="894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6E6169-EF25-4509-A5BD-8B67FCF71462}"/>
              </a:ext>
            </a:extLst>
          </p:cNvPr>
          <p:cNvSpPr/>
          <p:nvPr/>
        </p:nvSpPr>
        <p:spPr>
          <a:xfrm>
            <a:off x="17453248" y="9792355"/>
            <a:ext cx="4024161" cy="894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0D01F346-494A-9B40-A7EC-6BE4607721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22531" name="슬라이드 번호 개체 틀 3">
            <a:extLst>
              <a:ext uri="{FF2B5EF4-FFF2-40B4-BE49-F238E27FC236}">
                <a16:creationId xmlns:a16="http://schemas.microsoft.com/office/drawing/2014/main" id="{4C17EEE2-3772-734F-8118-407F9D59AB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718B9AF-91D4-DD40-B18C-D6CDAB3F6798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AB64C287-9E8C-5743-9162-20700BA0B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22534" name="내용 개체 틀 2">
            <a:extLst>
              <a:ext uri="{FF2B5EF4-FFF2-40B4-BE49-F238E27FC236}">
                <a16:creationId xmlns:a16="http://schemas.microsoft.com/office/drawing/2014/main" id="{597F157F-6445-0E46-B3DB-7344DCF49E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35401" y="2641600"/>
            <a:ext cx="6337300" cy="107950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데이터 구조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3C229D-FB93-B54A-91DC-AC4F5738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74" y="3355248"/>
            <a:ext cx="17791612" cy="92388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1E72CFC-804C-BB43-8500-4C06FC673F65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F605E-67C6-7D41-96CD-54EC1A216295}"/>
              </a:ext>
            </a:extLst>
          </p:cNvPr>
          <p:cNvSpPr txBox="1"/>
          <p:nvPr/>
        </p:nvSpPr>
        <p:spPr>
          <a:xfrm>
            <a:off x="21669743" y="382772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데이터베이스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AE22608A-6C3C-3A4A-95D8-9AA786BC5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종합 설계 개요</a:t>
            </a:r>
          </a:p>
        </p:txBody>
      </p:sp>
      <p:sp>
        <p:nvSpPr>
          <p:cNvPr id="9219" name="내용 개체 틀 2">
            <a:extLst>
              <a:ext uri="{FF2B5EF4-FFF2-40B4-BE49-F238E27FC236}">
                <a16:creationId xmlns:a16="http://schemas.microsoft.com/office/drawing/2014/main" id="{5BB83F49-CCCF-8444-86D2-DB8B64D9F0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35897" y="2508646"/>
            <a:ext cx="17734656" cy="10477104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지난 발표에서의 지적 사항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sz="2800" dirty="0"/>
              <a:t>1)</a:t>
            </a:r>
            <a:r>
              <a:rPr lang="ko-KR" altLang="en-US" sz="2800" dirty="0"/>
              <a:t> 구현할 내용을 구체화해야함</a:t>
            </a:r>
            <a:endParaRPr lang="en-US" altLang="ko-KR" sz="2800" dirty="0"/>
          </a:p>
          <a:p>
            <a:pPr lvl="1"/>
            <a:r>
              <a:rPr lang="en-US" altLang="ko-KR" sz="2800" dirty="0"/>
              <a:t>2)</a:t>
            </a:r>
            <a:r>
              <a:rPr lang="ko-KR" altLang="en-US" sz="2800" dirty="0"/>
              <a:t> 개발할 내용이 너무 적음</a:t>
            </a:r>
            <a:endParaRPr lang="en-US" altLang="ko-KR" sz="2800" dirty="0"/>
          </a:p>
          <a:p>
            <a:pPr lvl="1"/>
            <a:r>
              <a:rPr lang="en-US" altLang="ko-KR" sz="2800" dirty="0"/>
              <a:t>3)</a:t>
            </a:r>
            <a:r>
              <a:rPr lang="ko-KR" altLang="en-US" sz="2800" dirty="0"/>
              <a:t> </a:t>
            </a:r>
            <a:r>
              <a:rPr lang="ko-KR" altLang="en-US" sz="2800" dirty="0" err="1"/>
              <a:t>구현기능이</a:t>
            </a:r>
            <a:r>
              <a:rPr lang="ko-KR" altLang="en-US" sz="2800" dirty="0"/>
              <a:t> 너무 단순함</a:t>
            </a:r>
            <a:endParaRPr lang="en-US" altLang="ko-KR" sz="2800" dirty="0"/>
          </a:p>
          <a:p>
            <a:pPr lvl="1"/>
            <a:r>
              <a:rPr lang="en-US" altLang="ko-KR" sz="2800" dirty="0"/>
              <a:t>4)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상세개발</a:t>
            </a:r>
            <a:r>
              <a:rPr lang="ko-KR" altLang="en-US" sz="2800" dirty="0"/>
              <a:t> 설계 내용이 없음</a:t>
            </a:r>
            <a:endParaRPr lang="en-US" altLang="ko-KR" sz="2800" dirty="0"/>
          </a:p>
          <a:p>
            <a:pPr lvl="1"/>
            <a:r>
              <a:rPr lang="en-US" altLang="ko-KR" sz="2800" dirty="0"/>
              <a:t>5)</a:t>
            </a:r>
            <a:r>
              <a:rPr lang="ko-KR" altLang="en-US" sz="2800" dirty="0"/>
              <a:t> </a:t>
            </a:r>
            <a:r>
              <a:rPr lang="en-US" altLang="ko-Kore-KR" sz="2800" dirty="0"/>
              <a:t>data </a:t>
            </a:r>
            <a:r>
              <a:rPr lang="ko-KR" altLang="en-US" sz="2800" dirty="0"/>
              <a:t>내용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구현내용</a:t>
            </a:r>
            <a:r>
              <a:rPr lang="ko-KR" altLang="en-US" sz="2800" dirty="0"/>
              <a:t> 구체화 필요</a:t>
            </a:r>
            <a:endParaRPr lang="en-US" altLang="ko-KR" sz="2800" dirty="0"/>
          </a:p>
          <a:p>
            <a:pPr lvl="1"/>
            <a:r>
              <a:rPr lang="en-US" altLang="ko-KR" sz="2800" dirty="0"/>
              <a:t>6)</a:t>
            </a:r>
            <a:r>
              <a:rPr lang="ko-KR" altLang="en-US" sz="2800" dirty="0"/>
              <a:t> 설계가 미비함</a:t>
            </a: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7)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팀원 별 발표 횟수</a:t>
            </a: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8)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웹 개발의 경우 종합설계 불가능</a:t>
            </a: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지적 사항에 대한 답변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1),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4),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6):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8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상세설계의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8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api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8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프론트엔드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컴포넌트 추가</a:t>
            </a: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2),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3):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8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프론트엔드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및 디자인 전체적인 과정의 </a:t>
            </a:r>
            <a:r>
              <a:rPr lang="ko-KR" altLang="en-US" sz="28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구현해야할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코드는 보다 많음</a:t>
            </a: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914400" lvl="1">
              <a:buNone/>
            </a:pP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	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외부 </a:t>
            </a:r>
            <a:r>
              <a:rPr lang="ko-KR" altLang="en-US" sz="24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견적시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6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개월에 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8000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만원 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억 소요의 규모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</a:p>
          <a:p>
            <a:pPr lvl="1"/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5):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초기 데이터부분은 기존 </a:t>
            </a:r>
            <a:r>
              <a:rPr lang="ko-KR" altLang="en-US" sz="28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핫플레이스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데이터 확보를 통해 보충</a:t>
            </a: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7):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총 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4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번 중 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번의 발표가 의무인 것으로 확인</a:t>
            </a: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8):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8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프론트엔드를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“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앱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＂</a:t>
            </a:r>
            <a:r>
              <a:rPr lang="ko-KR" altLang="en-US" sz="28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으로써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진행</a:t>
            </a: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C0668A53-7F3B-F54A-8422-F9D3BD87FA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C3ECEDD-FD0F-3B4A-97DA-24DF3FBB790C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>
            <a:extLst>
              <a:ext uri="{FF2B5EF4-FFF2-40B4-BE49-F238E27FC236}">
                <a16:creationId xmlns:a16="http://schemas.microsoft.com/office/drawing/2014/main" id="{C6ECE192-D830-DF4A-B201-06B4D924D4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23555" name="슬라이드 번호 개체 틀 3">
            <a:extLst>
              <a:ext uri="{FF2B5EF4-FFF2-40B4-BE49-F238E27FC236}">
                <a16:creationId xmlns:a16="http://schemas.microsoft.com/office/drawing/2014/main" id="{DDA1717B-A1CA-2E40-A907-B8F0DB7899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3D5B5ED-5134-8B48-8D5C-C8DA5A599C29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88EA1846-6C76-944D-9F74-6F436C020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23557" name="내용 개체 틀 2">
            <a:extLst>
              <a:ext uri="{FF2B5EF4-FFF2-40B4-BE49-F238E27FC236}">
                <a16:creationId xmlns:a16="http://schemas.microsoft.com/office/drawing/2014/main" id="{BAB57726-F4BC-D349-A6D1-08C6E9F059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44952" y="2968626"/>
            <a:ext cx="15487650" cy="9432924"/>
          </a:xfrm>
        </p:spPr>
        <p:txBody>
          <a:bodyPr/>
          <a:lstStyle/>
          <a:p>
            <a:r>
              <a:rPr lang="ko-KR" altLang="en-US">
                <a:latin typeface="맑은 고딕" panose="020B0503020000020004" pitchFamily="34" charset="-127"/>
                <a:ea typeface="맑은 고딕" panose="020B0503020000020004" pitchFamily="34" charset="-127"/>
              </a:rPr>
              <a:t>데이터베이스 설명</a:t>
            </a:r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sz="32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143000" lvl="1" indent="-342900" algn="just" latinLnBrk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1) 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고객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유저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은 고유한 프로필은 가진다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1143000" lvl="1" indent="-342900" algn="just" latinLnBrk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8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143000" lvl="1" indent="-342900" algn="just" latinLnBrk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2) 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고객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유저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는 여러 개의 “장소 게시물”을 게시할 수 있다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1143000" lvl="1" indent="-342900" algn="just" latinLnBrk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8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143000" lvl="1" indent="-342900" algn="just" latinLnBrk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3) 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고객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유저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는 “장소 게시물”을 엮어서 “경로 게시물”을 게시할 수 있다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1143000" lvl="1" indent="-342900" algn="just" latinLnBrk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8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143000" lvl="1" indent="-342900" algn="just" latinLnBrk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4) 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각 “장소 게시물”은 “지도” 기반으로 표시된다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marL="1143000" lvl="1" indent="-342900" algn="just" latinLnBrk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8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143000" lvl="1" indent="-342900" algn="just" latinLnBrk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5) 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고객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유저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는 다른 고객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유저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을 친구로 팔로우할 수 있다</a:t>
            </a:r>
            <a:r>
              <a:rPr lang="en-US" altLang="ko-KR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en-US" altLang="ko-KR" sz="480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2C109-427D-C84A-A253-2A90264E59F8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8E8AD-7999-4A42-A832-FBB18B30A4A8}"/>
              </a:ext>
            </a:extLst>
          </p:cNvPr>
          <p:cNvSpPr txBox="1"/>
          <p:nvPr/>
        </p:nvSpPr>
        <p:spPr>
          <a:xfrm>
            <a:off x="21669743" y="382772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데이터베이스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B77BB8CE-02D8-0B4A-91B0-25601BFF4A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24579" name="슬라이드 번호 개체 틀 3">
            <a:extLst>
              <a:ext uri="{FF2B5EF4-FFF2-40B4-BE49-F238E27FC236}">
                <a16:creationId xmlns:a16="http://schemas.microsoft.com/office/drawing/2014/main" id="{EFFBF68B-4885-8E46-AC13-3291CCCF9F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7ADCB83-D4D6-D945-A716-DBE5B5FE5BF1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8A69DF02-3271-9141-A7E4-16B40E095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24581" name="내용 개체 틀 2">
            <a:extLst>
              <a:ext uri="{FF2B5EF4-FFF2-40B4-BE49-F238E27FC236}">
                <a16:creationId xmlns:a16="http://schemas.microsoft.com/office/drawing/2014/main" id="{D23F3FA1-67E5-C84F-95DA-4F386283A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35401" y="2641600"/>
            <a:ext cx="10080624" cy="1079500"/>
          </a:xfrm>
        </p:spPr>
        <p:txBody>
          <a:bodyPr/>
          <a:lstStyle/>
          <a:p>
            <a:r>
              <a:rPr lang="ko-KR" altLang="en-US">
                <a:latin typeface="맑은 고딕" panose="020B0503020000020004" pitchFamily="34" charset="-127"/>
                <a:ea typeface="맑은 고딕" panose="020B0503020000020004" pitchFamily="34" charset="-127"/>
              </a:rPr>
              <a:t>데이터베이스 테이블</a:t>
            </a:r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47BA69-022A-B840-A739-09167F9103D5}"/>
              </a:ext>
            </a:extLst>
          </p:cNvPr>
          <p:cNvGraphicFramePr>
            <a:graphicFrameLocks noGrp="1"/>
          </p:cNvGraphicFramePr>
          <p:nvPr/>
        </p:nvGraphicFramePr>
        <p:xfrm>
          <a:off x="4375152" y="3978276"/>
          <a:ext cx="11439522" cy="7957298"/>
        </p:xfrm>
        <a:graphic>
          <a:graphicData uri="http://schemas.openxmlformats.org/drawingml/2006/table">
            <a:tbl>
              <a:tblPr/>
              <a:tblGrid>
                <a:gridCol w="706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02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</a:t>
                      </a:r>
                      <a:r>
                        <a:rPr lang="en-US" altLang="ko-KR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(client)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 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개인에 해당하는 모든 정보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7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Attribute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Type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Ky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c_Num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넘버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Inf_Num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번호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c_Id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c_Password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c_Email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이메일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c_Address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c_visit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방문횟수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c_Fdate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D&amp;T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가입일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c_Ldate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D&amp;T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마지막 방문일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7336">
                <a:tc gridSpan="8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B61F928-B3EA-FE48-80A8-61121DAA857E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5555E-966B-594A-8858-6F4C250546B0}"/>
              </a:ext>
            </a:extLst>
          </p:cNvPr>
          <p:cNvSpPr txBox="1"/>
          <p:nvPr/>
        </p:nvSpPr>
        <p:spPr>
          <a:xfrm>
            <a:off x="21669743" y="382772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데이터베이스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E1646867-AD8E-0940-A5DC-D7D77633B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26627" name="슬라이드 번호 개체 틀 3">
            <a:extLst>
              <a:ext uri="{FF2B5EF4-FFF2-40B4-BE49-F238E27FC236}">
                <a16:creationId xmlns:a16="http://schemas.microsoft.com/office/drawing/2014/main" id="{5403C23B-C1DB-BB41-ABCE-2732DF1E6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FAA36B1-DC1B-BE47-AB1C-73F2B569FB7B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EB63C6C-F7E8-674D-80DF-E9F112955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26629" name="내용 개체 틀 2">
            <a:extLst>
              <a:ext uri="{FF2B5EF4-FFF2-40B4-BE49-F238E27FC236}">
                <a16:creationId xmlns:a16="http://schemas.microsoft.com/office/drawing/2014/main" id="{BB1C651E-CF0C-F04F-831E-70EE2DF1D3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35401" y="2641600"/>
            <a:ext cx="10080624" cy="1079500"/>
          </a:xfrm>
        </p:spPr>
        <p:txBody>
          <a:bodyPr/>
          <a:lstStyle/>
          <a:p>
            <a:r>
              <a:rPr lang="ko-KR" altLang="en-US">
                <a:latin typeface="맑은 고딕" panose="020B0503020000020004" pitchFamily="34" charset="-127"/>
                <a:ea typeface="맑은 고딕" panose="020B0503020000020004" pitchFamily="34" charset="-127"/>
              </a:rPr>
              <a:t>데이터베이스 테이블</a:t>
            </a:r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0872F5-54FC-8049-B213-DFDCB9A3CBD4}"/>
              </a:ext>
            </a:extLst>
          </p:cNvPr>
          <p:cNvGraphicFramePr>
            <a:graphicFrameLocks noGrp="1"/>
          </p:cNvGraphicFramePr>
          <p:nvPr/>
        </p:nvGraphicFramePr>
        <p:xfrm>
          <a:off x="4375152" y="3978276"/>
          <a:ext cx="11439522" cy="7957298"/>
        </p:xfrm>
        <a:graphic>
          <a:graphicData uri="http://schemas.openxmlformats.org/drawingml/2006/table">
            <a:tbl>
              <a:tblPr/>
              <a:tblGrid>
                <a:gridCol w="706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02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</a:t>
                      </a:r>
                      <a:r>
                        <a:rPr lang="en-US" altLang="ko-KR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(info)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 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고객의 프로필창에서 볼 수 있는 정보들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7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Attribute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Type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Ky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PFK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넘버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번호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Inf_Note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자기소개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Inf_Photo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개인사진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Inf_Place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장소 베스트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Inf_Document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게시물 베스트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7336">
                <a:tc gridSpan="8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FAB6FA9-258C-464E-9BE5-A01688C3BFC9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70F18-0878-3640-9770-989D0F91E212}"/>
              </a:ext>
            </a:extLst>
          </p:cNvPr>
          <p:cNvSpPr txBox="1"/>
          <p:nvPr/>
        </p:nvSpPr>
        <p:spPr>
          <a:xfrm>
            <a:off x="21669743" y="382772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데이터베이스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9C200010-8167-5349-8E4A-71AAF0B92E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27651" name="슬라이드 번호 개체 틀 3">
            <a:extLst>
              <a:ext uri="{FF2B5EF4-FFF2-40B4-BE49-F238E27FC236}">
                <a16:creationId xmlns:a16="http://schemas.microsoft.com/office/drawing/2014/main" id="{9C158405-7774-094B-B4F9-B212549F1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C4BFB41-AE1E-9745-8B3F-8BC65DACBE00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5718025-5818-DE41-B6D7-FCBB84A5A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27653" name="내용 개체 틀 2">
            <a:extLst>
              <a:ext uri="{FF2B5EF4-FFF2-40B4-BE49-F238E27FC236}">
                <a16:creationId xmlns:a16="http://schemas.microsoft.com/office/drawing/2014/main" id="{4D397737-2CAC-BA40-A8FE-6486C8C1F7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35401" y="2641600"/>
            <a:ext cx="10080624" cy="1079500"/>
          </a:xfrm>
        </p:spPr>
        <p:txBody>
          <a:bodyPr/>
          <a:lstStyle/>
          <a:p>
            <a:r>
              <a:rPr lang="ko-KR" altLang="en-US">
                <a:latin typeface="맑은 고딕" panose="020B0503020000020004" pitchFamily="34" charset="-127"/>
                <a:ea typeface="맑은 고딕" panose="020B0503020000020004" pitchFamily="34" charset="-127"/>
              </a:rPr>
              <a:t>데이터베이스 테이블</a:t>
            </a:r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3E2187-80D3-2C45-AEAD-C3A1B8A67C94}"/>
              </a:ext>
            </a:extLst>
          </p:cNvPr>
          <p:cNvGraphicFramePr>
            <a:graphicFrameLocks noGrp="1"/>
          </p:cNvGraphicFramePr>
          <p:nvPr/>
        </p:nvGraphicFramePr>
        <p:xfrm>
          <a:off x="4375152" y="3978276"/>
          <a:ext cx="11439522" cy="7957298"/>
        </p:xfrm>
        <a:graphic>
          <a:graphicData uri="http://schemas.openxmlformats.org/drawingml/2006/table">
            <a:tbl>
              <a:tblPr/>
              <a:tblGrid>
                <a:gridCol w="706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02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en-US" altLang="ko-KR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(document)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 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고객이 경로를 생성할 때 만들어지는 게시글을 위한 테이블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7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Attribute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Type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Ky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PFK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번호</a:t>
                      </a: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PFK 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넘버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√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D_title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√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제목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D_Like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라이크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D_date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지도번호</a:t>
                      </a: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D_Comment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</a:t>
                      </a: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D_Saved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 수</a:t>
                      </a: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7336">
                <a:tc gridSpan="8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24DCE54-A874-014A-A5FA-5EACDA08ECE2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6973D-EA85-9D4C-AD35-63D956D8C5E1}"/>
              </a:ext>
            </a:extLst>
          </p:cNvPr>
          <p:cNvSpPr txBox="1"/>
          <p:nvPr/>
        </p:nvSpPr>
        <p:spPr>
          <a:xfrm>
            <a:off x="21669743" y="382772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데이터베이스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>
            <a:extLst>
              <a:ext uri="{FF2B5EF4-FFF2-40B4-BE49-F238E27FC236}">
                <a16:creationId xmlns:a16="http://schemas.microsoft.com/office/drawing/2014/main" id="{4C05C9E9-E6CE-C043-936D-BF7766F31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28675" name="슬라이드 번호 개체 틀 3">
            <a:extLst>
              <a:ext uri="{FF2B5EF4-FFF2-40B4-BE49-F238E27FC236}">
                <a16:creationId xmlns:a16="http://schemas.microsoft.com/office/drawing/2014/main" id="{559F9A60-1743-1742-8FC1-B11838E46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60FD20E-1029-A849-8EE1-AE103F968C3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404701F-AAE1-B747-812E-91D41FC22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28677" name="내용 개체 틀 2">
            <a:extLst>
              <a:ext uri="{FF2B5EF4-FFF2-40B4-BE49-F238E27FC236}">
                <a16:creationId xmlns:a16="http://schemas.microsoft.com/office/drawing/2014/main" id="{40509834-6FC0-5F4C-A995-FD470BE807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35401" y="2641600"/>
            <a:ext cx="10080624" cy="1079500"/>
          </a:xfrm>
        </p:spPr>
        <p:txBody>
          <a:bodyPr/>
          <a:lstStyle/>
          <a:p>
            <a:r>
              <a:rPr lang="ko-KR" altLang="en-US">
                <a:latin typeface="맑은 고딕" panose="020B0503020000020004" pitchFamily="34" charset="-127"/>
                <a:ea typeface="맑은 고딕" panose="020B0503020000020004" pitchFamily="34" charset="-127"/>
              </a:rPr>
              <a:t>데이터베이스 테이블</a:t>
            </a:r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5EF61-6E45-1543-8376-DADE56DE1863}"/>
              </a:ext>
            </a:extLst>
          </p:cNvPr>
          <p:cNvGraphicFramePr>
            <a:graphicFrameLocks noGrp="1"/>
          </p:cNvGraphicFramePr>
          <p:nvPr/>
        </p:nvGraphicFramePr>
        <p:xfrm>
          <a:off x="4375151" y="3978277"/>
          <a:ext cx="11439522" cy="7957298"/>
        </p:xfrm>
        <a:graphic>
          <a:graphicData uri="http://schemas.openxmlformats.org/drawingml/2006/table">
            <a:tbl>
              <a:tblPr/>
              <a:tblGrid>
                <a:gridCol w="706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02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</a:t>
                      </a:r>
                      <a:r>
                        <a:rPr lang="en-US" altLang="ko-KR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(place)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 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고객들이 장소를 저장할 때 사용되는 테이블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7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Attribute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Type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Ky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PFK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 번호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PFK 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넘버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√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 번호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P_Name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√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개인사진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P_Rate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200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장소 평가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P_Photo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200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장소 사진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P_Address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200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장소 주소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7336">
                <a:tc gridSpan="8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E0F676D2-958C-624A-AC97-BDD9406AE867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4ADE1-3A54-C049-A40B-7B87A44CE4F0}"/>
              </a:ext>
            </a:extLst>
          </p:cNvPr>
          <p:cNvSpPr txBox="1"/>
          <p:nvPr/>
        </p:nvSpPr>
        <p:spPr>
          <a:xfrm>
            <a:off x="21669743" y="382772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데이터베이스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>
            <a:extLst>
              <a:ext uri="{FF2B5EF4-FFF2-40B4-BE49-F238E27FC236}">
                <a16:creationId xmlns:a16="http://schemas.microsoft.com/office/drawing/2014/main" id="{0E3D5378-571B-A74B-860B-1BC2174792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29699" name="슬라이드 번호 개체 틀 3">
            <a:extLst>
              <a:ext uri="{FF2B5EF4-FFF2-40B4-BE49-F238E27FC236}">
                <a16:creationId xmlns:a16="http://schemas.microsoft.com/office/drawing/2014/main" id="{8B8242DA-C3F4-9342-A446-E941CAFE5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115E357-0556-034C-8784-EFFF427B4405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8E502378-9614-6044-A01C-F8EF849F5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29701" name="내용 개체 틀 2">
            <a:extLst>
              <a:ext uri="{FF2B5EF4-FFF2-40B4-BE49-F238E27FC236}">
                <a16:creationId xmlns:a16="http://schemas.microsoft.com/office/drawing/2014/main" id="{B46915FB-F7B3-4A4E-B97F-B763CA854C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35401" y="2641600"/>
            <a:ext cx="10080624" cy="1079500"/>
          </a:xfrm>
        </p:spPr>
        <p:txBody>
          <a:bodyPr/>
          <a:lstStyle/>
          <a:p>
            <a:r>
              <a:rPr lang="ko-KR" altLang="en-US">
                <a:latin typeface="맑은 고딕" panose="020B0503020000020004" pitchFamily="34" charset="-127"/>
                <a:ea typeface="맑은 고딕" panose="020B0503020000020004" pitchFamily="34" charset="-127"/>
              </a:rPr>
              <a:t>데이터베이스 테이블</a:t>
            </a:r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331395A-CD7F-474F-BF8E-A1091D354DCE}"/>
              </a:ext>
            </a:extLst>
          </p:cNvPr>
          <p:cNvGraphicFramePr>
            <a:graphicFrameLocks noGrp="1"/>
          </p:cNvGraphicFramePr>
          <p:nvPr/>
        </p:nvGraphicFramePr>
        <p:xfrm>
          <a:off x="4375151" y="3978277"/>
          <a:ext cx="11439522" cy="7957298"/>
        </p:xfrm>
        <a:graphic>
          <a:graphicData uri="http://schemas.openxmlformats.org/drawingml/2006/table">
            <a:tbl>
              <a:tblPr/>
              <a:tblGrid>
                <a:gridCol w="706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02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</a:t>
                      </a:r>
                      <a:r>
                        <a:rPr lang="en-US" altLang="ko-KR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(route)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 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경로를 생성할 때 지정되는 장소들의 순서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7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Attribute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Type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Ky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경로번호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R_Name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경로이름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R_s1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√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R_s2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R_s3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R_s4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R_s5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R_s6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R_s7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R_s8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679F6FC-7CA2-7641-9FF0-8767AC501F8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802A4-00E9-C14C-BA4C-F755C72A57D3}"/>
              </a:ext>
            </a:extLst>
          </p:cNvPr>
          <p:cNvSpPr txBox="1"/>
          <p:nvPr/>
        </p:nvSpPr>
        <p:spPr>
          <a:xfrm>
            <a:off x="21669743" y="382772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데이터베이스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30725" name="내용 개체 틀 2">
            <a:extLst>
              <a:ext uri="{FF2B5EF4-FFF2-40B4-BE49-F238E27FC236}">
                <a16:creationId xmlns:a16="http://schemas.microsoft.com/office/drawing/2014/main" id="{3216A1B7-72E1-3042-9947-C9DC71E1A3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35401" y="2641600"/>
            <a:ext cx="10080624" cy="1079500"/>
          </a:xfrm>
        </p:spPr>
        <p:txBody>
          <a:bodyPr/>
          <a:lstStyle/>
          <a:p>
            <a:r>
              <a:rPr lang="ko-KR" altLang="en-US">
                <a:latin typeface="맑은 고딕" panose="020B0503020000020004" pitchFamily="34" charset="-127"/>
                <a:ea typeface="맑은 고딕" panose="020B0503020000020004" pitchFamily="34" charset="-127"/>
              </a:rPr>
              <a:t>데이터베이스 테이블</a:t>
            </a:r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3D8713D-8A14-9C4D-A986-94998CAE138B}"/>
              </a:ext>
            </a:extLst>
          </p:cNvPr>
          <p:cNvGraphicFramePr>
            <a:graphicFrameLocks noGrp="1"/>
          </p:cNvGraphicFramePr>
          <p:nvPr/>
        </p:nvGraphicFramePr>
        <p:xfrm>
          <a:off x="4375151" y="3978277"/>
          <a:ext cx="11439522" cy="7957298"/>
        </p:xfrm>
        <a:graphic>
          <a:graphicData uri="http://schemas.openxmlformats.org/drawingml/2006/table">
            <a:tbl>
              <a:tblPr/>
              <a:tblGrid>
                <a:gridCol w="706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9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02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</a:t>
                      </a:r>
                      <a:r>
                        <a:rPr lang="en-US" altLang="ko-KR" sz="2400" b="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(map)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38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 </a:t>
                      </a: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생성된 경로의 지도에 대한 정보</a:t>
                      </a:r>
                      <a:endParaRPr lang="ko-KR" altLang="en-US" sz="2400" b="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7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Attribute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Type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Ky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</a:t>
                      </a:r>
                      <a:endParaRPr lang="en-US" sz="2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 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지도번호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√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고객넘버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Inf_num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√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FK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프로필번호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D_num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FK</a:t>
                      </a: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M_type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지도이름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M_info</a:t>
                      </a: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Varchar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경로정보</a:t>
                      </a: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lvl="0" indent="0" algn="just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7336">
                <a:tc>
                  <a:txBody>
                    <a:bodyPr/>
                    <a:lstStyle/>
                    <a:p>
                      <a:pPr algn="ctr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196" marR="30196" marT="1908" marB="190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7336">
                <a:tc gridSpan="8"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1076" marR="181076" marT="83102" marB="8310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B7D493E-6546-F64A-AD27-FEA927065DC7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53F0-8ACA-5240-B04A-70561DD1EBEB}"/>
              </a:ext>
            </a:extLst>
          </p:cNvPr>
          <p:cNvSpPr txBox="1"/>
          <p:nvPr/>
        </p:nvSpPr>
        <p:spPr>
          <a:xfrm>
            <a:off x="21669743" y="382772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데이터베이스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326" y="1978202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30725" name="내용 개체 틀 2">
            <a:extLst>
              <a:ext uri="{FF2B5EF4-FFF2-40B4-BE49-F238E27FC236}">
                <a16:creationId xmlns:a16="http://schemas.microsoft.com/office/drawing/2014/main" id="{3216A1B7-72E1-3042-9947-C9DC71E1A3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35401" y="2641600"/>
            <a:ext cx="10080624" cy="1079500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API</a:t>
            </a:r>
          </a:p>
          <a:p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hlinkClick r:id="rId2"/>
              </a:rPr>
              <a:t>https://</a:t>
            </a:r>
            <a:r>
              <a:rPr lang="en-US" altLang="ko-KR" dirty="0" err="1">
                <a:latin typeface="맑은 고딕" panose="020B0503020000020004" pitchFamily="34" charset="-127"/>
                <a:ea typeface="맑은 고딕" panose="020B0503020000020004" pitchFamily="34" charset="-127"/>
                <a:hlinkClick r:id="rId2"/>
              </a:rPr>
              <a:t>documenter.getpostman.com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  <a:hlinkClick r:id="rId2"/>
              </a:rPr>
              <a:t>/view/15074200/</a:t>
            </a:r>
            <a:r>
              <a:rPr lang="en-US" altLang="ko-KR" dirty="0" err="1">
                <a:latin typeface="맑은 고딕" panose="020B0503020000020004" pitchFamily="34" charset="-127"/>
                <a:ea typeface="맑은 고딕" panose="020B0503020000020004" pitchFamily="34" charset="-127"/>
                <a:hlinkClick r:id="rId2"/>
              </a:rPr>
              <a:t>TzCJeUwy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EA214-80FD-7947-BC59-3CB36FD2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4" y="4654461"/>
            <a:ext cx="18305579" cy="527050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D0AE512-1027-0A4D-950F-9C5BB2BF4F1F}"/>
              </a:ext>
            </a:extLst>
          </p:cNvPr>
          <p:cNvSpPr txBox="1">
            <a:spLocks noChangeArrowheads="1"/>
          </p:cNvSpPr>
          <p:nvPr/>
        </p:nvSpPr>
        <p:spPr>
          <a:xfrm>
            <a:off x="9328718" y="10893513"/>
            <a:ext cx="10080624" cy="1079500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Clr>
                <a:srgbClr val="CC6600"/>
              </a:buClr>
              <a:buFont typeface="Arial" charset="0"/>
              <a:buNone/>
              <a:defRPr lang="en-US" sz="480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6600"/>
              </a:buClr>
              <a:buFont typeface="Wingdings" pitchFamily="2" charset="2"/>
              <a:buChar char="Ø"/>
              <a:defRPr lang="en-US" sz="40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6600"/>
              </a:buClr>
              <a:buFont typeface="Wingdings" pitchFamily="2" charset="2"/>
              <a:buChar char="ü"/>
              <a:defRPr lang="en-US" sz="36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lang="en-US" sz="32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백엔드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배포 확인용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E2C209-416B-924F-A31C-C0642D233AF3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DF9EE-F97D-F747-BCF1-891C95066434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81657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D0AE512-1027-0A4D-950F-9C5BB2BF4F1F}"/>
              </a:ext>
            </a:extLst>
          </p:cNvPr>
          <p:cNvSpPr txBox="1">
            <a:spLocks noChangeArrowheads="1"/>
          </p:cNvSpPr>
          <p:nvPr/>
        </p:nvSpPr>
        <p:spPr>
          <a:xfrm>
            <a:off x="16976054" y="6870992"/>
            <a:ext cx="6639596" cy="1401873"/>
          </a:xfrm>
          <a:prstGeom prst="rect">
            <a:avLst/>
          </a:prstGeom>
        </p:spPr>
        <p:txBody>
          <a:bodyPr vert="horz" lIns="182843" tIns="91422" rIns="182843" bIns="91422" rtlCol="0">
            <a:normAutofit fontScale="62500" lnSpcReduction="20000"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Clr>
                <a:srgbClr val="CC6600"/>
              </a:buClr>
              <a:buFont typeface="Arial" charset="0"/>
              <a:buNone/>
              <a:defRPr lang="en-US" sz="480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6600"/>
              </a:buClr>
              <a:buFont typeface="Wingdings" pitchFamily="2" charset="2"/>
              <a:buChar char="Ø"/>
              <a:defRPr lang="en-US" sz="40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6600"/>
              </a:buClr>
              <a:buFont typeface="Wingdings" pitchFamily="2" charset="2"/>
              <a:buChar char="ü"/>
              <a:defRPr lang="en-US" sz="36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lang="en-US" sz="32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Status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가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200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인 이유는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프론트엔드에서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400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응답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받을시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데이터 핸들링에 문제가 생김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48855C-C0C8-2B4D-80FF-752402C1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99176"/>
            <a:ext cx="14859001" cy="507275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C78021-5B53-8C44-B30A-E3489A51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337351"/>
            <a:ext cx="14859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7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D0AE512-1027-0A4D-950F-9C5BB2BF4F1F}"/>
              </a:ext>
            </a:extLst>
          </p:cNvPr>
          <p:cNvSpPr txBox="1">
            <a:spLocks noChangeArrowheads="1"/>
          </p:cNvSpPr>
          <p:nvPr/>
        </p:nvSpPr>
        <p:spPr>
          <a:xfrm>
            <a:off x="16976054" y="6870992"/>
            <a:ext cx="6639596" cy="1401873"/>
          </a:xfrm>
          <a:prstGeom prst="rect">
            <a:avLst/>
          </a:prstGeom>
        </p:spPr>
        <p:txBody>
          <a:bodyPr vert="horz" lIns="182843" tIns="91422" rIns="182843" bIns="91422" rtlCol="0">
            <a:normAutofit fontScale="62500" lnSpcReduction="20000"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Clr>
                <a:srgbClr val="CC6600"/>
              </a:buClr>
              <a:buFont typeface="Arial" charset="0"/>
              <a:buNone/>
              <a:defRPr lang="en-US" sz="480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6600"/>
              </a:buClr>
              <a:buFont typeface="Wingdings" pitchFamily="2" charset="2"/>
              <a:buChar char="Ø"/>
              <a:defRPr lang="en-US" sz="40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6600"/>
              </a:buClr>
              <a:buFont typeface="Wingdings" pitchFamily="2" charset="2"/>
              <a:buChar char="ü"/>
              <a:defRPr lang="en-US" sz="36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lang="en-US" sz="3200" b="0" kern="1200"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Status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가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200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인 이유는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프론트엔드에서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400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응답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받을시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데이터 핸들링에 문제가 생김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0F9B18-CE83-7145-8420-37ABAA68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949128"/>
            <a:ext cx="14909800" cy="462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9F29C1-5BF7-494E-9EBE-A24B2080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7809606"/>
            <a:ext cx="14808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3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AE22608A-6C3C-3A4A-95D8-9AA786BC5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종합 설계 개요</a:t>
            </a:r>
          </a:p>
        </p:txBody>
      </p:sp>
      <p:sp>
        <p:nvSpPr>
          <p:cNvPr id="9219" name="내용 개체 틀 2">
            <a:extLst>
              <a:ext uri="{FF2B5EF4-FFF2-40B4-BE49-F238E27FC236}">
                <a16:creationId xmlns:a16="http://schemas.microsoft.com/office/drawing/2014/main" id="{5BB83F49-CCCF-8444-86D2-DB8B64D9F0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35897" y="2141536"/>
            <a:ext cx="17734656" cy="10477104"/>
          </a:xfrm>
        </p:spPr>
        <p:txBody>
          <a:bodyPr/>
          <a:lstStyle/>
          <a:p>
            <a:pPr marL="914400" lvl="1">
              <a:buNone/>
            </a:pP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지적 사항에 대한 답변 근거 자료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2),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3):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8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프론트엔드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및 디자인 전체적인 과정의 </a:t>
            </a:r>
            <a:r>
              <a:rPr lang="ko-KR" altLang="en-US" sz="28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구현해야할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코드는 보다 많음</a:t>
            </a: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914400" lvl="1">
              <a:buNone/>
            </a:pP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	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외부 </a:t>
            </a:r>
            <a:r>
              <a:rPr lang="ko-KR" altLang="en-US" sz="24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견적시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6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개월에 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8000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만원 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  <a:r>
              <a:rPr lang="ko-KR" alt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억 소요의 규모</a:t>
            </a:r>
            <a:r>
              <a:rPr lang="en-US" altLang="ko-KR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C0668A53-7F3B-F54A-8422-F9D3BD87FA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C3ECEDD-FD0F-3B4A-97DA-24DF3FBB790C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FEB172-AACA-D641-A1AA-72339911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545" y="4985793"/>
            <a:ext cx="12660560" cy="7005510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F8B127AB-4703-AD47-8B1D-5F0337F6CFA5}"/>
              </a:ext>
            </a:extLst>
          </p:cNvPr>
          <p:cNvCxnSpPr>
            <a:cxnSpLocks/>
          </p:cNvCxnSpPr>
          <p:nvPr/>
        </p:nvCxnSpPr>
        <p:spPr bwMode="auto">
          <a:xfrm>
            <a:off x="11191057" y="11610528"/>
            <a:ext cx="330202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A11064A0-9C0D-7146-94A6-A7EDFC737A17}"/>
              </a:ext>
            </a:extLst>
          </p:cNvPr>
          <p:cNvCxnSpPr>
            <a:cxnSpLocks/>
          </p:cNvCxnSpPr>
          <p:nvPr/>
        </p:nvCxnSpPr>
        <p:spPr bwMode="auto">
          <a:xfrm>
            <a:off x="16137117" y="11610528"/>
            <a:ext cx="181234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33971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B8643C-2A6B-934E-9D0A-C8A5F10D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78" y="3326310"/>
            <a:ext cx="14808200" cy="379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40184A-3D65-E74D-A5D0-24F7C47F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78" y="7225301"/>
            <a:ext cx="14770100" cy="4978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5B7ED4-D194-A648-8A46-DAF008415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7597" y="3752303"/>
            <a:ext cx="49276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00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61654-65F2-224F-9BC2-5866ACD8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146243"/>
            <a:ext cx="14820900" cy="4254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114A44-8639-3841-8471-B71D3652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518309"/>
            <a:ext cx="14833600" cy="4813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AECCA7-BAD4-C14D-A592-E79CB3879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0067" y="3584393"/>
            <a:ext cx="5207000" cy="76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6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120577-C39F-8C4B-90DC-77E2F3CC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21" y="3143253"/>
            <a:ext cx="14820900" cy="3784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3AC859-5895-A345-9E45-7D0EDCB0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10" y="7245352"/>
            <a:ext cx="14833600" cy="480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ED40A9-4E8D-854E-802A-A7A1CD3B9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0450" y="3590924"/>
            <a:ext cx="5130800" cy="7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02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972166-B716-8742-80F8-0D1B6417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1" y="3381375"/>
            <a:ext cx="14846300" cy="387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2413AF-1494-9241-967A-AEF9D192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1" y="7424692"/>
            <a:ext cx="14871700" cy="4813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E083BA-A77A-AD42-9588-1B7E837F2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2727" y="3381375"/>
            <a:ext cx="5092700" cy="84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7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8BFA00-612B-3F48-AD77-DC272A88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1" y="2882901"/>
            <a:ext cx="14884400" cy="4203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C90E55-BB47-DA4E-AD7C-7ADD9640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1" y="7309757"/>
            <a:ext cx="14846300" cy="5105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E1B5F7-6C13-964A-9C83-4B21AEE5F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4777" y="3194594"/>
            <a:ext cx="5232400" cy="87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43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D98F90-07C5-3047-8B96-83215A000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13" y="3009903"/>
            <a:ext cx="14909800" cy="4051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3A0ACE-B587-8342-93D4-232B12BF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13" y="7424057"/>
            <a:ext cx="14846300" cy="487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AFF9E4-DEB8-C744-B2B3-4F1CFF2F7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2962" y="3988707"/>
            <a:ext cx="59563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0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174960-D048-5142-9B7A-EBE388096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813" y="2882901"/>
            <a:ext cx="14782800" cy="4051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AB6043-669B-DD4D-B7B3-3B8D11362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13" y="7303588"/>
            <a:ext cx="14732000" cy="469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F222A4-F59C-B64B-B2E2-5323AD789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8597" y="4344547"/>
            <a:ext cx="4546600" cy="57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79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C9DF04-5FC4-8940-A16B-A031C591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13" y="2609761"/>
            <a:ext cx="14782800" cy="4089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85AF78-DE83-454F-85A3-09118279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13" y="7036496"/>
            <a:ext cx="14808200" cy="4787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7F63AD-8EEF-A748-A47D-BE9C9ABBF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8837" y="3658296"/>
            <a:ext cx="49784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41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C9DF04-5FC4-8940-A16B-A031C591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13" y="2609761"/>
            <a:ext cx="14782800" cy="4089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85AF78-DE83-454F-85A3-09118279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13" y="7036496"/>
            <a:ext cx="14808200" cy="4787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7F63AD-8EEF-A748-A47D-BE9C9ABBF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8837" y="3658296"/>
            <a:ext cx="49784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4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3BEE74-7A9E-B248-BD39-B35BC163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98" y="3590924"/>
            <a:ext cx="14719300" cy="3848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08A75B-46DE-7046-B932-0F9FE75E0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898" y="7648573"/>
            <a:ext cx="14732000" cy="47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7A175-2748-FC4A-98D7-3FEF7D103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752" y="3970927"/>
            <a:ext cx="4826000" cy="77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4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AE22608A-6C3C-3A4A-95D8-9AA786BC5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종합 설계 개요</a:t>
            </a:r>
          </a:p>
        </p:txBody>
      </p:sp>
      <p:sp>
        <p:nvSpPr>
          <p:cNvPr id="9219" name="내용 개체 틀 2">
            <a:extLst>
              <a:ext uri="{FF2B5EF4-FFF2-40B4-BE49-F238E27FC236}">
                <a16:creationId xmlns:a16="http://schemas.microsoft.com/office/drawing/2014/main" id="{5BB83F49-CCCF-8444-86D2-DB8B64D9F0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35897" y="2141536"/>
            <a:ext cx="17734656" cy="10477104"/>
          </a:xfrm>
        </p:spPr>
        <p:txBody>
          <a:bodyPr/>
          <a:lstStyle/>
          <a:p>
            <a:pPr marL="914400" lvl="1">
              <a:buNone/>
            </a:pP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지적 사항에 대한 답변 근거 자료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7):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총 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4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번 중 </a:t>
            </a:r>
            <a:r>
              <a:rPr lang="en-US" altLang="ko-KR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1</a:t>
            </a:r>
            <a:r>
              <a:rPr lang="ko-KR" altLang="en-US" sz="2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번의 발표가 의무인 것으로 확인</a:t>
            </a:r>
            <a:endParaRPr lang="en-US" altLang="ko-KR" sz="2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C0668A53-7F3B-F54A-8422-F9D3BD87FA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C3ECEDD-FD0F-3B4A-97DA-24DF3FBB790C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2719AB-B91E-0B40-B6D3-5273E708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02" y="4409729"/>
            <a:ext cx="11033842" cy="7968886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7A1B941-C557-264B-A988-91BFCD2AC5B0}"/>
              </a:ext>
            </a:extLst>
          </p:cNvPr>
          <p:cNvCxnSpPr>
            <a:cxnSpLocks/>
          </p:cNvCxnSpPr>
          <p:nvPr/>
        </p:nvCxnSpPr>
        <p:spPr bwMode="auto">
          <a:xfrm>
            <a:off x="9308505" y="11754544"/>
            <a:ext cx="440432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53349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  <a:endParaRPr lang="ko-KR" altLang="en-US" dirty="0"/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9A330E-DF5D-3444-8E50-FF8A1802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468" y="2753000"/>
            <a:ext cx="10627641" cy="3420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636D4D-F30C-B54C-AF4C-4E751D3D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68" y="5965289"/>
            <a:ext cx="10627641" cy="3252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7FB56A-7A6A-BC44-A913-1057F113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468" y="9217714"/>
            <a:ext cx="10627641" cy="33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30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  <a:endParaRPr lang="ko-KR" altLang="en-US" dirty="0"/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B05627-6BDE-D64F-A908-ED780305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087" y="2836657"/>
            <a:ext cx="10195475" cy="2975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1138A2-52C6-E344-BD22-64952561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087" y="5812160"/>
            <a:ext cx="10195475" cy="3766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7FA226-894F-494D-BA9B-21E11D05F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087" y="9578530"/>
            <a:ext cx="10195475" cy="31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88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  <a:endParaRPr lang="ko-KR" altLang="en-US" dirty="0"/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7FFE60-174E-2A4A-B025-66A49191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75" y="3143253"/>
            <a:ext cx="14693900" cy="3784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60D644-535E-0E47-BF71-F06D3B9E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75" y="7356563"/>
            <a:ext cx="14782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57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  <a:endParaRPr lang="ko-KR" altLang="en-US" dirty="0"/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2FB05C-0DA3-9341-B7E2-9C2F24DB4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25" y="3155953"/>
            <a:ext cx="14808200" cy="375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EC57A8-B9F8-784B-A88D-58A90609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25" y="7404106"/>
            <a:ext cx="148336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91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  <a:endParaRPr lang="ko-KR" altLang="en-US" dirty="0"/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1DDD86-6907-304F-A88C-234A98E8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675" y="3590924"/>
            <a:ext cx="14846300" cy="406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622A55-B14D-8249-A21F-4657B69D8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75" y="8124735"/>
            <a:ext cx="148717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2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  <a:endParaRPr lang="ko-KR" altLang="en-US" dirty="0"/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9054BE-76C6-B441-A03F-4CCFF041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26" y="2669930"/>
            <a:ext cx="13242896" cy="47312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565793-9E04-2C44-9BEE-33674A404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626" y="7867313"/>
            <a:ext cx="12957538" cy="473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30EA03FC-2AFD-5848-B2F3-9B5DFD30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  <a:endParaRPr lang="ko-KR" altLang="en-US" dirty="0"/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E0D6B50A-1814-0C4D-8659-DDCD9DED0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680B2-D75C-AB44-BC7B-6499528E0FD7}" type="slidenum">
              <a:rPr lang="ko-KR" altLang="en-US" sz="2800" b="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DA567EB-E51B-474E-88D9-5119B609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6" y="2282737"/>
            <a:ext cx="21637626" cy="120032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 sz="7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AAF96E-4A97-B34C-83E7-B81D1B9B1B31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CB664-BD8E-EF44-8294-FDFB8602EB67}"/>
              </a:ext>
            </a:extLst>
          </p:cNvPr>
          <p:cNvSpPr txBox="1"/>
          <p:nvPr/>
        </p:nvSpPr>
        <p:spPr>
          <a:xfrm>
            <a:off x="22325197" y="335220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</a:t>
            </a:r>
            <a:endParaRPr lang="ko-KR" alt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397A6E-D044-ED47-9C51-4D9BFB97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485" y="2718350"/>
            <a:ext cx="12594680" cy="46344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77D1B9-11DC-284A-8FB2-D0095197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85" y="7670796"/>
            <a:ext cx="12594680" cy="46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3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4585616"/>
            <a:ext cx="681423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개발</a:t>
            </a:r>
            <a:r>
              <a:rPr lang="ko-Kore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환경</a:t>
            </a:r>
            <a:endParaRPr lang="en-US" altLang="ko-Kore-KR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ko-Kore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및</a:t>
            </a:r>
            <a:endParaRPr lang="en-US" altLang="ko-Kore-KR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ko-Kore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개발</a:t>
            </a:r>
            <a:r>
              <a:rPr lang="ko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방법</a:t>
            </a:r>
            <a:endParaRPr lang="en-US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2F1142A-648C-496E-97AF-F2620EFA67CA}"/>
                  </a:ext>
                </a:extLst>
              </p14:cNvPr>
              <p14:cNvContentPartPr/>
              <p14:nvPr/>
            </p14:nvContentPartPr>
            <p14:xfrm>
              <a:off x="13959000" y="-1676640"/>
              <a:ext cx="309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2F1142A-648C-496E-97AF-F2620EFA67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50000" y="-1685640"/>
                <a:ext cx="48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977CAC6-993D-4AA1-ADFB-508503F7C2D6}"/>
                  </a:ext>
                </a:extLst>
              </p14:cNvPr>
              <p14:cNvContentPartPr/>
              <p14:nvPr/>
            </p14:nvContentPartPr>
            <p14:xfrm>
              <a:off x="12312720" y="6400320"/>
              <a:ext cx="12960" cy="12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977CAC6-993D-4AA1-ADFB-508503F7C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03720" y="6391320"/>
                <a:ext cx="306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D8D7DE4-8AFB-4D63-A6BA-3DC3621D7669}"/>
                  </a:ext>
                </a:extLst>
              </p14:cNvPr>
              <p14:cNvContentPartPr/>
              <p14:nvPr/>
            </p14:nvContentPartPr>
            <p14:xfrm>
              <a:off x="12678480" y="6735840"/>
              <a:ext cx="129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D8D7DE4-8AFB-4D63-A6BA-3DC3621D76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69480" y="6726840"/>
                <a:ext cx="30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A530E2B-6058-4DE0-A5DD-D2565047431E}"/>
                  </a:ext>
                </a:extLst>
              </p14:cNvPr>
              <p14:cNvContentPartPr/>
              <p14:nvPr/>
            </p14:nvContentPartPr>
            <p14:xfrm>
              <a:off x="14020560" y="6979200"/>
              <a:ext cx="122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A530E2B-6058-4DE0-A5DD-D256504743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11560" y="6970200"/>
                <a:ext cx="29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F8B2F35-AF57-480D-A146-4A6400B469A3}"/>
                  </a:ext>
                </a:extLst>
              </p14:cNvPr>
              <p14:cNvContentPartPr/>
              <p14:nvPr/>
            </p14:nvContentPartPr>
            <p14:xfrm>
              <a:off x="14050800" y="6979200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F8B2F35-AF57-480D-A146-4A6400B469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41800" y="69702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582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0DACDC-407B-4901-9B75-E77360E2F859}"/>
              </a:ext>
            </a:extLst>
          </p:cNvPr>
          <p:cNvSpPr/>
          <p:nvPr/>
        </p:nvSpPr>
        <p:spPr>
          <a:xfrm>
            <a:off x="0" y="0"/>
            <a:ext cx="24377650" cy="28838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1DA9F4-2FF1-4FF5-9BF3-BE7CB6D5FC30}"/>
              </a:ext>
            </a:extLst>
          </p:cNvPr>
          <p:cNvSpPr txBox="1"/>
          <p:nvPr/>
        </p:nvSpPr>
        <p:spPr>
          <a:xfrm>
            <a:off x="3098099" y="1024705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기타 설계 진행도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ko-KR" altLang="en-US" sz="6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A9412-CD1F-4FC9-AEA1-16CB007EF1F5}"/>
              </a:ext>
            </a:extLst>
          </p:cNvPr>
          <p:cNvSpPr txBox="1"/>
          <p:nvPr/>
        </p:nvSpPr>
        <p:spPr>
          <a:xfrm>
            <a:off x="2742483" y="589076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ko-KR" altLang="en-US" sz="6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EB4AF1B-A7EC-4EDC-AA01-0EBD1A64F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9"/>
          <a:stretch/>
        </p:blipFill>
        <p:spPr>
          <a:xfrm>
            <a:off x="12395891" y="1264568"/>
            <a:ext cx="11480165" cy="118623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FE9B7A-F70D-DE4A-8C52-E5055932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8582"/>
            <a:ext cx="12482049" cy="83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Google Shape;175;p8">
            <a:extLst>
              <a:ext uri="{FF2B5EF4-FFF2-40B4-BE49-F238E27FC236}">
                <a16:creationId xmlns:a16="http://schemas.microsoft.com/office/drawing/2014/main" id="{AD8FD6CE-78C0-8C4F-8DDB-4E9326AA0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182850" tIns="91400" rIns="182850" bIns="91400" rtlCol="0" anchor="ctr">
            <a:norm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ko-KR" altLang="en-US"/>
              <a:t>개발 환경 </a:t>
            </a:r>
            <a:r>
              <a:rPr lang="en-US" altLang="ko-KR"/>
              <a:t>(1)</a:t>
            </a:r>
            <a:endParaRPr lang="ko-KR" altLang="ko-KR"/>
          </a:p>
        </p:txBody>
      </p:sp>
      <p:sp>
        <p:nvSpPr>
          <p:cNvPr id="55299" name="Google Shape;176;p8">
            <a:extLst>
              <a:ext uri="{FF2B5EF4-FFF2-40B4-BE49-F238E27FC236}">
                <a16:creationId xmlns:a16="http://schemas.microsoft.com/office/drawing/2014/main" id="{26FB9E76-B24C-F54A-8978-20D4BA501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75" y="520701"/>
            <a:ext cx="4267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</a:pPr>
            <a:fld id="{5101D0EA-CF9B-374C-834C-FF623D47F415}" type="slidenum">
              <a:rPr lang="en-US" altLang="ko-KR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r">
                <a:spcBef>
                  <a:spcPct val="0"/>
                </a:spcBef>
                <a:buClr>
                  <a:srgbClr val="000000"/>
                </a:buClr>
                <a:buSzPts val="1400"/>
                <a:buFont typeface="Arial" panose="020B0604020202020204" pitchFamily="34" charset="0"/>
                <a:buNone/>
              </a:pPr>
              <a:t>59</a:t>
            </a:fld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77" name="Google Shape;177;p8">
            <a:extLst>
              <a:ext uri="{FF2B5EF4-FFF2-40B4-BE49-F238E27FC236}">
                <a16:creationId xmlns:a16="http://schemas.microsoft.com/office/drawing/2014/main" id="{9459F0CA-DFC1-7F41-890B-82D75F3656E0}"/>
              </a:ext>
            </a:extLst>
          </p:cNvPr>
          <p:cNvGraphicFramePr>
            <a:graphicFrameLocks noGrp="1"/>
          </p:cNvGraphicFramePr>
          <p:nvPr/>
        </p:nvGraphicFramePr>
        <p:xfrm>
          <a:off x="4416425" y="3114676"/>
          <a:ext cx="15405100" cy="7854952"/>
        </p:xfrm>
        <a:graphic>
          <a:graphicData uri="http://schemas.openxmlformats.org/drawingml/2006/table">
            <a:tbl>
              <a:tblPr/>
              <a:tblGrid>
                <a:gridCol w="225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3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13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개발기간</a:t>
                      </a:r>
                      <a:endParaRPr kumimoji="0" lang="ko-KR" altLang="ko-KR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HY견고딕" panose="02030600000101010101" pitchFamily="18" charset="-127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2021.01 ~ 2021.06 </a:t>
                      </a:r>
                      <a:endParaRPr kumimoji="0" lang="ko-KR" altLang="ko-K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3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개발인원</a:t>
                      </a:r>
                      <a:endParaRPr kumimoji="0" lang="ko-KR" altLang="ko-KR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HY견고딕" panose="02030600000101010101" pitchFamily="18" charset="-127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총원</a:t>
                      </a:r>
                      <a:endParaRPr kumimoji="0" lang="ko-KR" altLang="ko-KR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HY견고딕" panose="02030600000101010101" pitchFamily="18" charset="-127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5 </a:t>
                      </a:r>
                      <a:r>
                        <a:rPr kumimoji="0" lang="ko-K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명</a:t>
                      </a:r>
                      <a:endParaRPr kumimoji="0" lang="ko-KR" altLang="ko-K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HY견고딕" panose="02030600000101010101" pitchFamily="18" charset="-127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376"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기술요소</a:t>
                      </a:r>
                      <a:endParaRPr kumimoji="0" lang="ko-KR" altLang="ko-KR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HY견고딕" panose="02030600000101010101" pitchFamily="18" charset="-127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개발환경</a:t>
                      </a:r>
                      <a:endParaRPr kumimoji="0" lang="ko-KR" altLang="ko-KR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HY견고딕" panose="02030600000101010101" pitchFamily="18" charset="-127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Terraform, Aws EC2 Ubuntu 18.04, Docker</a:t>
                      </a:r>
                      <a:endParaRPr kumimoji="0" lang="ko-KR" altLang="ko-K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1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DB</a:t>
                      </a:r>
                      <a:endParaRPr kumimoji="0" lang="ko-KR" altLang="ko-KR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redis, Aws RDS Mysql or  MongoDB</a:t>
                      </a:r>
                      <a:endParaRPr kumimoji="0" lang="ko-KR" altLang="ko-K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6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사용기술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kumimoji="0" lang="ko-KR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언어</a:t>
                      </a:r>
                      <a:r>
                        <a:rPr kumimoji="0" lang="en-US" altLang="ko-KR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)</a:t>
                      </a:r>
                      <a:endParaRPr kumimoji="0" lang="ko-KR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Front-end</a:t>
                      </a:r>
                      <a:endParaRPr kumimoji="0" lang="ko-KR" altLang="ko-KR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HTML5, CSS3, JavaScript, React.js, React Native</a:t>
                      </a:r>
                      <a:endParaRPr kumimoji="0" lang="ko-KR" altLang="ko-K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1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Back-end</a:t>
                      </a:r>
                      <a:endParaRPr kumimoji="0" lang="ko-KR" altLang="ko-KR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Nginx, Django or Flask</a:t>
                      </a:r>
                      <a:endParaRPr kumimoji="0" lang="ko-KR" altLang="ko-K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1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api</a:t>
                      </a:r>
                      <a:endParaRPr kumimoji="0" lang="ko-KR" altLang="ko-KR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HY견고딕" panose="02030600000101010101" pitchFamily="18" charset="-127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Google maps, </a:t>
                      </a:r>
                      <a:r>
                        <a:rPr kumimoji="0" lang="ko-K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상권</a:t>
                      </a:r>
                      <a:r>
                        <a:rPr kumimoji="0" lang="ko-K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정보</a:t>
                      </a:r>
                      <a:r>
                        <a:rPr kumimoji="0" lang="en-US" altLang="ko-K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, </a:t>
                      </a:r>
                      <a:r>
                        <a:rPr kumimoji="0" lang="ko-KR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HY견고딕" panose="02030600000101010101" pitchFamily="18" charset="-127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도로명주소</a:t>
                      </a:r>
                      <a:endParaRPr kumimoji="0" lang="ko-KR" altLang="ko-K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HY견고딕" panose="02030600000101010101" pitchFamily="18" charset="-127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marL="127000" marR="127000" marT="127014" marB="127014" anchor="ctr" horzOverflow="overflow">
                    <a:lnL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2540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231679" y="4713575"/>
            <a:ext cx="791429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38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종합설계</a:t>
            </a:r>
            <a:endParaRPr lang="en-US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ko-Kore-KR" altLang="en-US" sz="138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개요</a:t>
            </a:r>
            <a:endParaRPr lang="en-US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767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>
            <a:extLst>
              <a:ext uri="{FF2B5EF4-FFF2-40B4-BE49-F238E27FC236}">
                <a16:creationId xmlns:a16="http://schemas.microsoft.com/office/drawing/2014/main" id="{F3AC2BA1-8817-564D-9E4E-CA157E2C41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</a:t>
            </a:r>
            <a:r>
              <a:rPr lang="en-US" altLang="ko-KR"/>
              <a:t>(2)</a:t>
            </a:r>
            <a:endParaRPr lang="ko-KR" altLang="en-US"/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3D25CBE2-EA3D-C146-85D8-6AF42E0B2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4951" y="2857501"/>
            <a:ext cx="16459200" cy="9432926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졸업작품 </a:t>
            </a:r>
            <a:r>
              <a:rPr lang="en-US" altLang="ko-KR" dirty="0"/>
              <a:t>GitHub 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>
              <a:defRPr/>
            </a:pPr>
            <a:r>
              <a:rPr lang="en-US" altLang="ko-KR" i="1" dirty="0">
                <a:solidFill>
                  <a:srgbClr val="0000FF"/>
                </a:solidFill>
                <a:hlinkClick r:id="rId2"/>
              </a:rPr>
              <a:t>https://github.com/Lenend-KPU/LBS-Platform</a:t>
            </a:r>
            <a:endParaRPr lang="en-US" altLang="ko-KR" i="1" dirty="0">
              <a:solidFill>
                <a:srgbClr val="0000FF"/>
              </a:solidFill>
            </a:endParaRPr>
          </a:p>
          <a:p>
            <a:pPr marL="914400" lvl="1"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팀원별</a:t>
            </a:r>
            <a:r>
              <a:rPr lang="ko-KR" altLang="en-US" dirty="0"/>
              <a:t> </a:t>
            </a:r>
            <a:r>
              <a:rPr lang="en-US" altLang="ko-KR" dirty="0"/>
              <a:t>GitHub ID</a:t>
            </a:r>
          </a:p>
          <a:p>
            <a:pPr lvl="1">
              <a:defRPr/>
            </a:pPr>
            <a:r>
              <a:rPr lang="ko-KR" altLang="en-US" dirty="0"/>
              <a:t>팀장</a:t>
            </a:r>
            <a:r>
              <a:rPr lang="en-US" altLang="ko-KR" dirty="0"/>
              <a:t>: </a:t>
            </a:r>
            <a:r>
              <a:rPr lang="ko-KR" altLang="en-US" i="1" dirty="0"/>
              <a:t>한승욱</a:t>
            </a:r>
            <a:endParaRPr lang="en-US" altLang="ko-KR" i="1" dirty="0"/>
          </a:p>
          <a:p>
            <a:pPr lvl="2">
              <a:defRPr/>
            </a:pPr>
            <a:r>
              <a:rPr lang="en-US" altLang="ko-KR" dirty="0"/>
              <a:t>ID: </a:t>
            </a:r>
            <a:r>
              <a:rPr lang="en-US" altLang="ko-KR" i="1" dirty="0" err="1"/>
              <a:t>SeungWookHan</a:t>
            </a:r>
            <a:endParaRPr lang="en-US" altLang="ko-KR" i="1" dirty="0"/>
          </a:p>
          <a:p>
            <a:pPr lvl="1">
              <a:defRPr/>
            </a:pPr>
            <a:r>
              <a:rPr lang="ko-KR" altLang="en-US" dirty="0"/>
              <a:t>팀원</a:t>
            </a:r>
            <a:r>
              <a:rPr lang="en-US" altLang="ko-KR" dirty="0"/>
              <a:t>: </a:t>
            </a:r>
            <a:r>
              <a:rPr lang="ko-KR" altLang="en-US" dirty="0"/>
              <a:t>박찬희</a:t>
            </a:r>
            <a:endParaRPr lang="en-US" altLang="ko-KR" i="1" dirty="0"/>
          </a:p>
          <a:p>
            <a:pPr lvl="2">
              <a:defRPr/>
            </a:pPr>
            <a:r>
              <a:rPr lang="en-US" altLang="ko-KR" dirty="0"/>
              <a:t>ID: </a:t>
            </a:r>
            <a:r>
              <a:rPr lang="en-US" altLang="ko-KR" i="1" dirty="0" err="1"/>
              <a:t>ChanHeee</a:t>
            </a:r>
            <a:endParaRPr lang="en-US" altLang="ko-KR" i="1" dirty="0"/>
          </a:p>
        </p:txBody>
      </p:sp>
      <p:sp>
        <p:nvSpPr>
          <p:cNvPr id="57348" name="슬라이드 번호 개체 틀 6">
            <a:extLst>
              <a:ext uri="{FF2B5EF4-FFF2-40B4-BE49-F238E27FC236}">
                <a16:creationId xmlns:a16="http://schemas.microsoft.com/office/drawing/2014/main" id="{BB70A9FB-06B5-3B40-91D5-C691DC78C0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E9428D2-0018-C14A-B25B-52923316542E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480EF6-482D-4D6F-B73D-55FC31C01B03}"/>
              </a:ext>
            </a:extLst>
          </p:cNvPr>
          <p:cNvSpPr/>
          <p:nvPr/>
        </p:nvSpPr>
        <p:spPr>
          <a:xfrm>
            <a:off x="0" y="0"/>
            <a:ext cx="24377650" cy="28838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A9412-CD1F-4FC9-AEA1-16CB007EF1F5}"/>
              </a:ext>
            </a:extLst>
          </p:cNvPr>
          <p:cNvSpPr txBox="1"/>
          <p:nvPr/>
        </p:nvSpPr>
        <p:spPr>
          <a:xfrm>
            <a:off x="2742483" y="589076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개발내용</a:t>
            </a:r>
            <a:r>
              <a:rPr lang="en-US" altLang="ko-KR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세부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534431A-907E-43EE-B5CC-87AABC6E3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326818"/>
              </p:ext>
            </p:extLst>
          </p:nvPr>
        </p:nvGraphicFramePr>
        <p:xfrm>
          <a:off x="396240" y="3187017"/>
          <a:ext cx="11387393" cy="10583880"/>
        </p:xfrm>
        <a:graphic>
          <a:graphicData uri="http://schemas.openxmlformats.org/drawingml/2006/table">
            <a:tbl>
              <a:tblPr/>
              <a:tblGrid>
                <a:gridCol w="1453414">
                  <a:extLst>
                    <a:ext uri="{9D8B030D-6E8A-4147-A177-3AD203B41FA5}">
                      <a16:colId xmlns:a16="http://schemas.microsoft.com/office/drawing/2014/main" val="1669920450"/>
                    </a:ext>
                  </a:extLst>
                </a:gridCol>
                <a:gridCol w="9933979">
                  <a:extLst>
                    <a:ext uri="{9D8B030D-6E8A-4147-A177-3AD203B41FA5}">
                      <a16:colId xmlns:a16="http://schemas.microsoft.com/office/drawing/2014/main" val="4113237992"/>
                    </a:ext>
                  </a:extLst>
                </a:gridCol>
              </a:tblGrid>
              <a:tr h="50362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개발환경  </a:t>
                      </a:r>
                    </a:p>
                  </a:txBody>
                  <a:tcPr marL="52986" marR="52986" marT="15139" marB="151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AWS EC2 Ubuntu(18.04 or 20.04) </a:t>
                      </a: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인프라를 대여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Docker </a:t>
                      </a: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기반의 컨테이너 환경 구축 </a:t>
                      </a:r>
                    </a:p>
                  </a:txBody>
                  <a:tcPr marL="52986" marR="52986" marT="15139" marB="151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12744"/>
                  </a:ext>
                </a:extLst>
              </a:tr>
              <a:tr h="1518574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데이터베이스 </a:t>
                      </a:r>
                    </a:p>
                  </a:txBody>
                  <a:tcPr marL="52986" marR="52986" marT="15139" marB="151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캐시 서버는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Redis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를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Docker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내 컨테이너로 구성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데이터베이스는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Mongo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나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Mysql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로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Docker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내 컨테이너로 구성하거나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AWS RDS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Mysql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을 대여하여 구축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데이터베이스에 대한 개념적 설계와 논리적 설계를 진행 </a:t>
                      </a:r>
                    </a:p>
                  </a:txBody>
                  <a:tcPr marL="52986" marR="52986" marT="15139" marB="151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296830"/>
                  </a:ext>
                </a:extLst>
              </a:tr>
              <a:tr h="2533519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웹 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프론트 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엔드 </a:t>
                      </a:r>
                    </a:p>
                  </a:txBody>
                  <a:tcPr marL="52986" marR="52986" marT="15139" marB="151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완료된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UI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디자인을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HTML, CSS(SCSS)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로 퍼블리싱 후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React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기반의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SPA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환경을 구축하여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JSX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문법으로 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프론트엔드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구성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React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컴포넌트는 함수형으로 작성하고 필요한 데이터 형식에 맞춰 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백엔드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담당자와 조율을 하여 개발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상태관리가 필요하다면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Redux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나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Context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를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통해 구현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외부 지도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장소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를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호출하여 고객의 요청에 알맞은 데이터를 화면에 렌더링 </a:t>
                      </a:r>
                    </a:p>
                  </a:txBody>
                  <a:tcPr marL="52986" marR="52986" marT="15139" marB="151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83785"/>
                  </a:ext>
                </a:extLst>
              </a:tr>
              <a:tr h="380220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웹 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백엔드 </a:t>
                      </a:r>
                    </a:p>
                  </a:txBody>
                  <a:tcPr marL="52986" marR="52986" marT="15139" marB="151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Django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프레임워크를 활용하여 웹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서버 구축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Django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내의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ORM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을 활용하여 데이터베이스에서의 설계를 바탕으로 물리적 설계를 진행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큰 서비스를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CRUD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가 되는 작은 단위로 분할하여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app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생성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Django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의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view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를 활용하여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를 설계 및 구현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각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에 대한 명세는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Swagger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나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Postman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을 통해 구현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웹서버로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Nginx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와 웹서버 게이트웨이 인터페이스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(WSGI)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로는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Gunicorn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을 연동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SSL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인증서를 연동하여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https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접속이 가능하도록 구현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Django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와 캐시 서버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데이터베이스를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docker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컨테이너로 구축하여 컨테이너가 통신할 수 있게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docker-compose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화 </a:t>
                      </a:r>
                    </a:p>
                  </a:txBody>
                  <a:tcPr marL="52986" marR="52986" marT="15139" marB="151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9555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EC4EDC3-94AE-4E1B-A7D9-9AD48179E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173555"/>
              </p:ext>
            </p:extLst>
          </p:nvPr>
        </p:nvGraphicFramePr>
        <p:xfrm>
          <a:off x="12594018" y="4119655"/>
          <a:ext cx="11113071" cy="9460186"/>
        </p:xfrm>
        <a:graphic>
          <a:graphicData uri="http://schemas.openxmlformats.org/drawingml/2006/table">
            <a:tbl>
              <a:tblPr/>
              <a:tblGrid>
                <a:gridCol w="1936535">
                  <a:extLst>
                    <a:ext uri="{9D8B030D-6E8A-4147-A177-3AD203B41FA5}">
                      <a16:colId xmlns:a16="http://schemas.microsoft.com/office/drawing/2014/main" val="1662709871"/>
                    </a:ext>
                  </a:extLst>
                </a:gridCol>
                <a:gridCol w="9176536">
                  <a:extLst>
                    <a:ext uri="{9D8B030D-6E8A-4147-A177-3AD203B41FA5}">
                      <a16:colId xmlns:a16="http://schemas.microsoft.com/office/drawing/2014/main" val="280127668"/>
                    </a:ext>
                  </a:extLst>
                </a:gridCol>
              </a:tblGrid>
              <a:tr h="1300402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모니터링 </a:t>
                      </a:r>
                    </a:p>
                  </a:txBody>
                  <a:tcPr marL="53340" marR="53340" marT="15240" marB="1524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Prometheus, Grafana, node-exporter,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cadvisor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를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docker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컨테이너로 구축하여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host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서버 및 컨테이너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웹 서버 모니터링 시스템을 연동 </a:t>
                      </a:r>
                    </a:p>
                  </a:txBody>
                  <a:tcPr marL="53340" marR="53340" marT="15240" marB="1524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12237"/>
                  </a:ext>
                </a:extLst>
              </a:tr>
              <a:tr h="304258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CI/CD </a:t>
                      </a:r>
                    </a:p>
                  </a:txBody>
                  <a:tcPr marL="53340" marR="53340" marT="15240" marB="1524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스프린트가 끝날 때마다 지속적으로 빌드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테스트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배포가 될 수 있게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CI/CD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환경을 구축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Github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Actions, AWS S3 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버켓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AWS Code-Deploy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를 활용하여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Github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Master 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브랜치에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합쳐질때마다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지속적으로 배포가 될 수 있게 파이프라인 구축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필요시 타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jenkins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circleci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등의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CI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툴 활용 </a:t>
                      </a:r>
                    </a:p>
                  </a:txBody>
                  <a:tcPr marL="53340" marR="53340" marT="15240" marB="1524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651817"/>
                  </a:ext>
                </a:extLst>
              </a:tr>
              <a:tr h="173594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외부 </a:t>
                      </a:r>
                      <a:r>
                        <a:rPr 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 </a:t>
                      </a:r>
                    </a:p>
                  </a:txBody>
                  <a:tcPr marL="53340" marR="53340" marT="15240" marB="1524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지도 서비스 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제공사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(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구글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네이버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카카오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티맵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)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의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연동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장소 데이터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(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구글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네이버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카카오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티맵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공공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)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의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연동 </a:t>
                      </a:r>
                    </a:p>
                  </a:txBody>
                  <a:tcPr marL="53340" marR="53340" marT="15240" marB="1524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271351"/>
                  </a:ext>
                </a:extLst>
              </a:tr>
              <a:tr h="774208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UI </a:t>
                      </a: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디자인 </a:t>
                      </a:r>
                    </a:p>
                  </a:txBody>
                  <a:tcPr marL="53340" marR="53340" marT="15240" marB="1524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Figma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를 활용해 기획안 기반의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UI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디자인을 작업 </a:t>
                      </a:r>
                    </a:p>
                  </a:txBody>
                  <a:tcPr marL="53340" marR="53340" marT="15240" marB="1524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8611"/>
                  </a:ext>
                </a:extLst>
              </a:tr>
              <a:tr h="2607041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애자일 기획 </a:t>
                      </a:r>
                    </a:p>
                  </a:txBody>
                  <a:tcPr marL="53340" marR="53340" marT="15240" marB="1524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유저 스토리를 작성하며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role,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gole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task, Definition of Done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을 기술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각 유저 스토리에 대한 우선순위를 설정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이를 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에픽으로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설정하여 각 </a:t>
                      </a:r>
                      <a:r>
                        <a:rPr lang="ko-KR" altLang="en-US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에픽을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이루는 세부 백로그에 대해 정의 </a:t>
                      </a:r>
                    </a:p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세부 백로그를 스프린트별로 분배하여 계획 설정 </a:t>
                      </a:r>
                    </a:p>
                  </a:txBody>
                  <a:tcPr marL="53340" marR="53340" marT="15240" marB="1524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07837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F7ADCC-03BD-4A4E-87BA-FBC21C3CA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769778"/>
              </p:ext>
            </p:extLst>
          </p:nvPr>
        </p:nvGraphicFramePr>
        <p:xfrm>
          <a:off x="12594016" y="3163571"/>
          <a:ext cx="11113073" cy="939090"/>
        </p:xfrm>
        <a:graphic>
          <a:graphicData uri="http://schemas.openxmlformats.org/drawingml/2006/table">
            <a:tbl>
              <a:tblPr/>
              <a:tblGrid>
                <a:gridCol w="1944944">
                  <a:extLst>
                    <a:ext uri="{9D8B030D-6E8A-4147-A177-3AD203B41FA5}">
                      <a16:colId xmlns:a16="http://schemas.microsoft.com/office/drawing/2014/main" val="2410424973"/>
                    </a:ext>
                  </a:extLst>
                </a:gridCol>
                <a:gridCol w="9168129">
                  <a:extLst>
                    <a:ext uri="{9D8B030D-6E8A-4147-A177-3AD203B41FA5}">
                      <a16:colId xmlns:a16="http://schemas.microsoft.com/office/drawing/2014/main" val="946524628"/>
                    </a:ext>
                  </a:extLst>
                </a:gridCol>
              </a:tblGrid>
              <a:tr h="757365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로깅 </a:t>
                      </a:r>
                    </a:p>
                  </a:txBody>
                  <a:tcPr marL="52986" marR="52986" marT="15139" marB="151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Elasticsearch, Logstash, Kibana, </a:t>
                      </a:r>
                      <a:r>
                        <a:rPr lang="en-US" altLang="ko-KR" sz="20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Filebeat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를 </a:t>
                      </a:r>
                      <a:r>
                        <a:rPr lang="en-US" altLang="ko-KR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docker </a:t>
                      </a:r>
                      <a:r>
                        <a:rPr lang="ko-KR" altLang="en-US" sz="20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컨테이너로 구축하여 웹 로그 분석 시스템을 연동 </a:t>
                      </a:r>
                    </a:p>
                  </a:txBody>
                  <a:tcPr marL="52986" marR="52986" marT="15139" marB="15139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41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735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Google Shape;182;p9">
            <a:extLst>
              <a:ext uri="{FF2B5EF4-FFF2-40B4-BE49-F238E27FC236}">
                <a16:creationId xmlns:a16="http://schemas.microsoft.com/office/drawing/2014/main" id="{003697CA-234D-7841-B331-6325B47D8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182850" tIns="91400" rIns="182850" bIns="91400" rtlCol="0" anchor="ctr">
            <a:norm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ko-KR" altLang="en-US"/>
              <a:t>개발 방법</a:t>
            </a:r>
            <a:endParaRPr lang="ko-KR" altLang="ko-KR"/>
          </a:p>
        </p:txBody>
      </p:sp>
      <p:sp>
        <p:nvSpPr>
          <p:cNvPr id="183" name="Google Shape;183;p9">
            <a:extLst>
              <a:ext uri="{FF2B5EF4-FFF2-40B4-BE49-F238E27FC236}">
                <a16:creationId xmlns:a16="http://schemas.microsoft.com/office/drawing/2014/main" id="{EF4AAABB-CC1C-8849-A42F-94BB5893B4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44951" y="1790700"/>
            <a:ext cx="16459200" cy="11391900"/>
          </a:xfrm>
        </p:spPr>
        <p:txBody>
          <a:bodyPr spcFirstLastPara="1" vert="horz" lIns="182850" tIns="91400" rIns="182850" bIns="91400" rtlCol="0">
            <a:noAutofit/>
          </a:bodyPr>
          <a:lstStyle/>
          <a:p>
            <a:pPr>
              <a:spcBef>
                <a:spcPts val="720"/>
              </a:spcBef>
              <a:buSzPts val="1800"/>
              <a:buFont typeface="Noto Sans Symbols"/>
              <a:buAutoNum type="arabicPeriod"/>
              <a:defRPr/>
            </a:pPr>
            <a:endParaRPr lang="en-US" sz="3600" dirty="0"/>
          </a:p>
          <a:p>
            <a:pPr>
              <a:spcBef>
                <a:spcPts val="720"/>
              </a:spcBef>
              <a:buSzPts val="1800"/>
              <a:defRPr/>
            </a:pPr>
            <a:r>
              <a:rPr lang="ko-KR" altLang="en-US" sz="3600" dirty="0"/>
              <a:t>데이터베이스</a:t>
            </a:r>
            <a:endParaRPr lang="ko-KR" altLang="en-US" dirty="0"/>
          </a:p>
          <a:p>
            <a:pPr lvl="1">
              <a:spcBef>
                <a:spcPts val="640"/>
              </a:spcBef>
              <a:buSzPts val="1600"/>
              <a:buFont typeface="Arial"/>
              <a:buChar char="•"/>
              <a:defRPr/>
            </a:pPr>
            <a:r>
              <a:rPr lang="ko-KR" altLang="en-US" sz="3200" dirty="0"/>
              <a:t>캐시 서버는 </a:t>
            </a:r>
            <a:r>
              <a:rPr lang="en-US" altLang="ko-KR" sz="3200" dirty="0"/>
              <a:t>Redis</a:t>
            </a:r>
            <a:r>
              <a:rPr lang="ko-KR" altLang="en-US" sz="3200" dirty="0"/>
              <a:t>를 </a:t>
            </a:r>
            <a:r>
              <a:rPr lang="en-US" altLang="ko-KR" sz="3200" dirty="0"/>
              <a:t>Docker </a:t>
            </a:r>
            <a:r>
              <a:rPr lang="ko-KR" altLang="en-US" sz="3200" dirty="0"/>
              <a:t>내 컨테이너로 구성</a:t>
            </a:r>
            <a:endParaRPr lang="en-US" altLang="ko-KR" sz="3200" dirty="0"/>
          </a:p>
          <a:p>
            <a:pPr lvl="1">
              <a:spcBef>
                <a:spcPts val="640"/>
              </a:spcBef>
              <a:buSzPts val="1600"/>
              <a:buFont typeface="Arial"/>
              <a:buChar char="•"/>
              <a:defRPr/>
            </a:pPr>
            <a:r>
              <a:rPr lang="ko-KR" altLang="en-US" sz="3200" dirty="0"/>
              <a:t>데이터베이스는 </a:t>
            </a:r>
            <a:r>
              <a:rPr lang="en-US" altLang="ko-KR" sz="3200" dirty="0"/>
              <a:t>Mongo</a:t>
            </a:r>
            <a:r>
              <a:rPr lang="ko-KR" altLang="en-US" sz="3200" dirty="0"/>
              <a:t>나 </a:t>
            </a:r>
            <a:r>
              <a:rPr lang="en-US" altLang="ko-KR" sz="3200" dirty="0" err="1"/>
              <a:t>Mysql</a:t>
            </a:r>
            <a:r>
              <a:rPr lang="ko-KR" altLang="en-US" sz="3200" dirty="0"/>
              <a:t>로 </a:t>
            </a:r>
            <a:r>
              <a:rPr lang="en-US" altLang="ko-KR" sz="3200" dirty="0"/>
              <a:t>Docker </a:t>
            </a:r>
            <a:r>
              <a:rPr lang="ko-KR" altLang="en-US" sz="3200" dirty="0"/>
              <a:t>내 컨테이너로 구성하거나 </a:t>
            </a:r>
            <a:r>
              <a:rPr lang="en-US" altLang="ko-KR" sz="3200" dirty="0"/>
              <a:t>AWS RDS </a:t>
            </a:r>
            <a:r>
              <a:rPr lang="en-US" altLang="ko-KR" sz="3200" dirty="0" err="1"/>
              <a:t>Mysql</a:t>
            </a:r>
            <a:r>
              <a:rPr lang="ko-KR" altLang="en-US" sz="3200" dirty="0"/>
              <a:t>을 대여하여 구축</a:t>
            </a:r>
            <a:endParaRPr lang="en-US" altLang="ko-KR" sz="3200" dirty="0"/>
          </a:p>
          <a:p>
            <a:pPr lvl="1">
              <a:spcBef>
                <a:spcPts val="640"/>
              </a:spcBef>
              <a:buSzPts val="1600"/>
              <a:buFont typeface="Arial"/>
              <a:buChar char="•"/>
              <a:defRPr/>
            </a:pPr>
            <a:r>
              <a:rPr lang="ko-KR" altLang="en-US" sz="3200" dirty="0"/>
              <a:t>데이터베이스에 대한 개념적 설계와 논리적 설계를 진행</a:t>
            </a:r>
            <a:endParaRPr lang="en-US" altLang="ko-KR" sz="3200" dirty="0"/>
          </a:p>
          <a:p>
            <a:pPr marL="914400" lvl="1">
              <a:spcBef>
                <a:spcPts val="640"/>
              </a:spcBef>
              <a:buSzPts val="1600"/>
              <a:buNone/>
              <a:defRPr/>
            </a:pPr>
            <a:endParaRPr lang="en-US" altLang="ko-KR" sz="3200" dirty="0"/>
          </a:p>
          <a:p>
            <a:pPr>
              <a:spcBef>
                <a:spcPts val="720"/>
              </a:spcBef>
              <a:buSzPts val="1800"/>
              <a:defRPr/>
            </a:pPr>
            <a:r>
              <a:rPr lang="ko-KR" altLang="en-US" sz="3600" dirty="0" err="1"/>
              <a:t>프론트엔드</a:t>
            </a:r>
            <a:endParaRPr dirty="0"/>
          </a:p>
          <a:p>
            <a:pPr lvl="1">
              <a:spcBef>
                <a:spcPts val="640"/>
              </a:spcBef>
              <a:buSzPts val="1600"/>
              <a:buFont typeface="Arial"/>
              <a:buChar char="•"/>
              <a:defRPr/>
            </a:pPr>
            <a:r>
              <a:rPr lang="ko-KR" altLang="en-US" sz="3200" dirty="0"/>
              <a:t>완료된 </a:t>
            </a:r>
            <a:r>
              <a:rPr lang="en-US" altLang="ko-KR" sz="3200" dirty="0"/>
              <a:t>UI </a:t>
            </a:r>
            <a:r>
              <a:rPr lang="ko-KR" altLang="en-US" sz="3200" dirty="0"/>
              <a:t>디자인을 </a:t>
            </a:r>
            <a:r>
              <a:rPr lang="en-US" altLang="ko-KR" sz="3200" dirty="0"/>
              <a:t>HTML, CSS(SCSS)</a:t>
            </a:r>
            <a:r>
              <a:rPr lang="ko-KR" altLang="en-US" sz="3200" dirty="0"/>
              <a:t>로 퍼블리싱 후 </a:t>
            </a:r>
            <a:r>
              <a:rPr lang="en-US" altLang="ko-KR" sz="3200" dirty="0"/>
              <a:t>React </a:t>
            </a:r>
            <a:r>
              <a:rPr lang="ko-KR" altLang="en-US" sz="3200" dirty="0"/>
              <a:t>기반의 </a:t>
            </a:r>
            <a:r>
              <a:rPr lang="en-US" altLang="ko-KR" sz="3200" dirty="0"/>
              <a:t>SPA </a:t>
            </a:r>
            <a:r>
              <a:rPr lang="ko-KR" altLang="en-US" sz="3200" dirty="0"/>
              <a:t>환경을 구축하여 </a:t>
            </a:r>
            <a:r>
              <a:rPr lang="en-US" altLang="ko-KR" sz="3200" dirty="0"/>
              <a:t>JSX </a:t>
            </a:r>
            <a:r>
              <a:rPr lang="ko-KR" altLang="en-US" sz="3200" dirty="0"/>
              <a:t>문법으로 </a:t>
            </a:r>
            <a:r>
              <a:rPr lang="ko-KR" altLang="en-US" sz="3200" dirty="0" err="1"/>
              <a:t>프론트엔드</a:t>
            </a:r>
            <a:r>
              <a:rPr lang="ko-KR" altLang="en-US" sz="3200" dirty="0"/>
              <a:t> 구성</a:t>
            </a:r>
            <a:endParaRPr lang="en-US" altLang="ko-KR" sz="3200" dirty="0"/>
          </a:p>
          <a:p>
            <a:pPr lvl="1">
              <a:spcBef>
                <a:spcPts val="640"/>
              </a:spcBef>
              <a:buSzPts val="1600"/>
              <a:buFont typeface="Arial"/>
              <a:buChar char="•"/>
              <a:defRPr/>
            </a:pPr>
            <a:r>
              <a:rPr lang="en-US" altLang="ko-KR" sz="3200" dirty="0"/>
              <a:t>React </a:t>
            </a:r>
            <a:r>
              <a:rPr lang="ko-KR" altLang="en-US" sz="3200" dirty="0"/>
              <a:t>컴포넌트는 함수형으로 작성하고 필요한 데이터 형식에 맞춰 </a:t>
            </a:r>
            <a:r>
              <a:rPr lang="ko-KR" altLang="en-US" sz="3200" dirty="0" err="1"/>
              <a:t>백엔드</a:t>
            </a:r>
            <a:r>
              <a:rPr lang="ko-KR" altLang="en-US" sz="3200" dirty="0"/>
              <a:t> </a:t>
            </a:r>
            <a:r>
              <a:rPr lang="en-US" altLang="ko-KR" sz="3200" dirty="0"/>
              <a:t>API </a:t>
            </a:r>
            <a:r>
              <a:rPr lang="ko-KR" altLang="en-US" sz="3200" dirty="0"/>
              <a:t>담당자와 조율을 하여 개발</a:t>
            </a:r>
            <a:endParaRPr lang="en-US" altLang="ko-KR" sz="3200" dirty="0"/>
          </a:p>
          <a:p>
            <a:pPr lvl="1">
              <a:spcBef>
                <a:spcPts val="640"/>
              </a:spcBef>
              <a:buSzPts val="1600"/>
              <a:buFont typeface="Arial"/>
              <a:buChar char="•"/>
              <a:defRPr/>
            </a:pPr>
            <a:r>
              <a:rPr lang="ko-KR" altLang="en-US" sz="3200" dirty="0"/>
              <a:t>상태관리가 필요하다면 </a:t>
            </a:r>
            <a:r>
              <a:rPr lang="en-US" altLang="ko-KR" sz="3200" dirty="0"/>
              <a:t>Redux</a:t>
            </a:r>
            <a:r>
              <a:rPr lang="ko-KR" altLang="en-US" sz="3200" dirty="0"/>
              <a:t>나 </a:t>
            </a:r>
            <a:r>
              <a:rPr lang="en-US" altLang="ko-KR" sz="3200" dirty="0"/>
              <a:t>Context </a:t>
            </a:r>
            <a:r>
              <a:rPr lang="en-US" altLang="ko-KR" sz="3200" dirty="0" err="1"/>
              <a:t>api</a:t>
            </a:r>
            <a:r>
              <a:rPr lang="ko-KR" altLang="en-US" sz="3200" dirty="0" err="1"/>
              <a:t>를</a:t>
            </a:r>
            <a:r>
              <a:rPr lang="ko-KR" altLang="en-US" sz="3200" dirty="0"/>
              <a:t> 통해 구현</a:t>
            </a:r>
            <a:endParaRPr lang="en-US" altLang="ko-KR" sz="3200" dirty="0"/>
          </a:p>
          <a:p>
            <a:pPr lvl="1">
              <a:spcBef>
                <a:spcPts val="640"/>
              </a:spcBef>
              <a:buSzPts val="1600"/>
              <a:buFont typeface="Arial"/>
              <a:buChar char="•"/>
              <a:defRPr/>
            </a:pPr>
            <a:r>
              <a:rPr lang="ko-KR" altLang="en-US" sz="3200" dirty="0"/>
              <a:t>외부 지도 </a:t>
            </a:r>
            <a:r>
              <a:rPr lang="en-US" altLang="ko-KR" sz="3200" dirty="0" err="1"/>
              <a:t>api</a:t>
            </a:r>
            <a:r>
              <a:rPr lang="en-US" altLang="ko-KR" sz="3200" dirty="0"/>
              <a:t>, </a:t>
            </a:r>
            <a:r>
              <a:rPr lang="ko-KR" altLang="en-US" sz="3200" dirty="0"/>
              <a:t>장소 </a:t>
            </a:r>
            <a:r>
              <a:rPr lang="en-US" altLang="ko-KR" sz="3200" dirty="0" err="1"/>
              <a:t>api</a:t>
            </a:r>
            <a:r>
              <a:rPr lang="ko-KR" altLang="en-US" sz="3200" dirty="0" err="1"/>
              <a:t>를</a:t>
            </a:r>
            <a:r>
              <a:rPr lang="ko-KR" altLang="en-US" sz="3200" dirty="0"/>
              <a:t> 호출하여 고객의 요청에 알맞은 데이터를 화면에 렌더링</a:t>
            </a:r>
            <a:endParaRPr lang="en-US" altLang="ko-KR" sz="3200" dirty="0"/>
          </a:p>
          <a:p>
            <a:pPr lvl="1">
              <a:spcBef>
                <a:spcPts val="640"/>
              </a:spcBef>
              <a:buSzPts val="1600"/>
              <a:buFont typeface="Arial"/>
              <a:buChar char="•"/>
              <a:defRPr/>
            </a:pPr>
            <a:r>
              <a:rPr lang="ko-KR" altLang="en-US" sz="3200" dirty="0"/>
              <a:t>구글 </a:t>
            </a:r>
            <a:r>
              <a:rPr lang="en-US" altLang="ko-KR" sz="3200" dirty="0"/>
              <a:t>or </a:t>
            </a:r>
            <a:r>
              <a:rPr lang="ko-KR" altLang="en-US" sz="3200" dirty="0"/>
              <a:t>카카오 </a:t>
            </a:r>
            <a:r>
              <a:rPr lang="en-US" altLang="ko-KR" sz="3200" dirty="0"/>
              <a:t>or </a:t>
            </a:r>
            <a:r>
              <a:rPr lang="ko-KR" altLang="en-US" sz="3200" dirty="0"/>
              <a:t>네이버 </a:t>
            </a:r>
            <a:r>
              <a:rPr lang="en-US" altLang="ko-KR" sz="3200" dirty="0"/>
              <a:t>or </a:t>
            </a:r>
            <a:r>
              <a:rPr lang="ko-KR" altLang="en-US" sz="3200" dirty="0" err="1"/>
              <a:t>티맵의</a:t>
            </a:r>
            <a:r>
              <a:rPr lang="ko-KR" altLang="en-US" sz="3200" dirty="0"/>
              <a:t> 지도 </a:t>
            </a:r>
            <a:r>
              <a:rPr lang="en-US" altLang="ko-KR" sz="3200" dirty="0"/>
              <a:t>API, </a:t>
            </a:r>
            <a:r>
              <a:rPr lang="ko-KR" altLang="en-US" sz="3200" dirty="0" err="1"/>
              <a:t>길찾기</a:t>
            </a:r>
            <a:r>
              <a:rPr lang="ko-KR" altLang="en-US" sz="3200" dirty="0"/>
              <a:t> </a:t>
            </a:r>
            <a:r>
              <a:rPr lang="en-US" altLang="ko-KR" sz="3200" dirty="0"/>
              <a:t>API </a:t>
            </a:r>
            <a:r>
              <a:rPr lang="ko-KR" altLang="en-US" sz="3200" dirty="0"/>
              <a:t>등 이용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31800">
              <a:spcBef>
                <a:spcPts val="800"/>
              </a:spcBef>
              <a:buClr>
                <a:schemeClr val="hlink"/>
              </a:buClr>
              <a:buSzPts val="2000"/>
              <a:defRPr/>
            </a:pPr>
            <a:endParaRPr sz="4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72" name="Google Shape;184;p9">
            <a:extLst>
              <a:ext uri="{FF2B5EF4-FFF2-40B4-BE49-F238E27FC236}">
                <a16:creationId xmlns:a16="http://schemas.microsoft.com/office/drawing/2014/main" id="{9483D30D-8B13-464F-8A75-6412FAD3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75" y="520701"/>
            <a:ext cx="4267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</a:pPr>
            <a:fld id="{25F79E9B-84DD-B14E-9D22-8E209EA01FB6}" type="slidenum">
              <a:rPr lang="en-US" altLang="ko-KR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r">
                <a:spcBef>
                  <a:spcPct val="0"/>
                </a:spcBef>
                <a:buClr>
                  <a:srgbClr val="000000"/>
                </a:buClr>
                <a:buSzPts val="1400"/>
                <a:buFont typeface="Arial" panose="020B0604020202020204" pitchFamily="34" charset="0"/>
                <a:buNone/>
              </a:pPr>
              <a:t>62</a:t>
            </a:fld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Google Shape;182;p9">
            <a:extLst>
              <a:ext uri="{FF2B5EF4-FFF2-40B4-BE49-F238E27FC236}">
                <a16:creationId xmlns:a16="http://schemas.microsoft.com/office/drawing/2014/main" id="{25D50D2D-8EA1-F440-AA61-F03B6A15E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182850" tIns="91400" rIns="182850" bIns="91400" rtlCol="0" anchor="ctr">
            <a:norm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ko-KR" altLang="en-US"/>
              <a:t>개발 방법</a:t>
            </a:r>
            <a:endParaRPr lang="ko-KR" altLang="ko-KR"/>
          </a:p>
        </p:txBody>
      </p:sp>
      <p:sp>
        <p:nvSpPr>
          <p:cNvPr id="60419" name="Google Shape;183;p9">
            <a:extLst>
              <a:ext uri="{FF2B5EF4-FFF2-40B4-BE49-F238E27FC236}">
                <a16:creationId xmlns:a16="http://schemas.microsoft.com/office/drawing/2014/main" id="{47C5EC0E-87D6-6541-B68D-ADCF337CD9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44951" y="1790700"/>
            <a:ext cx="16459200" cy="11391900"/>
          </a:xfrm>
        </p:spPr>
        <p:txBody>
          <a:bodyPr vert="horz" lIns="182850" tIns="91400" rIns="182850" bIns="91400" rtlCol="0">
            <a:normAutofit/>
          </a:bodyPr>
          <a:lstStyle/>
          <a:p>
            <a:pPr>
              <a:spcBef>
                <a:spcPts val="726"/>
              </a:spcBef>
              <a:buSzPts val="1800"/>
              <a:buFont typeface="Noto Sans Symbols"/>
              <a:buAutoNum type="arabicPeriod"/>
            </a:pPr>
            <a:endParaRPr lang="en-US" altLang="ko-KR" sz="36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spcBef>
                <a:spcPts val="726"/>
              </a:spcBef>
              <a:buSzPts val="1800"/>
            </a:pPr>
            <a:r>
              <a:rPr lang="ko-KR" altLang="en-US" sz="3600">
                <a:latin typeface="맑은 고딕" panose="020B0503020000020004" pitchFamily="34" charset="-127"/>
                <a:ea typeface="맑은 고딕" panose="020B0503020000020004" pitchFamily="34" charset="-127"/>
              </a:rPr>
              <a:t>백엔드</a:t>
            </a:r>
            <a:endParaRPr lang="ko-KR" altLang="en-US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  <a:spcBef>
                <a:spcPts val="65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Django 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프레임워크를 활용하여 웹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api 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서버 구축</a:t>
            </a:r>
            <a:endParaRPr lang="en-US" altLang="ko-KR" sz="32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  <a:spcBef>
                <a:spcPts val="65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Django 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내의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ORM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을 활용하여 데이터베이스에서의 설계를 바탕으로 물리적 설계를 진행</a:t>
            </a:r>
            <a:endParaRPr lang="en-US" altLang="ko-KR" sz="32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  <a:spcBef>
                <a:spcPts val="650"/>
              </a:spcBef>
              <a:buSzPts val="1600"/>
              <a:buFont typeface="Arial" panose="020B0604020202020204" pitchFamily="34" charset="0"/>
              <a:buChar char="•"/>
            </a:pP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큰 서비스를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CRUD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가 되는 작은 단위로 분할하여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app 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생성</a:t>
            </a:r>
            <a:endParaRPr lang="en-US" altLang="ko-KR" sz="32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  <a:spcBef>
                <a:spcPts val="65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Django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의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view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를 활용하여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API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를 설계 및 구현</a:t>
            </a:r>
            <a:endParaRPr lang="en-US" altLang="ko-KR" sz="32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  <a:spcBef>
                <a:spcPts val="650"/>
              </a:spcBef>
              <a:buSzPts val="1600"/>
              <a:buFont typeface="Arial" panose="020B0604020202020204" pitchFamily="34" charset="0"/>
              <a:buChar char="•"/>
            </a:pP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각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API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에 대한 명세는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Swagger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나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Postman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을 통해 구현</a:t>
            </a:r>
            <a:endParaRPr lang="en-US" altLang="ko-KR" sz="32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  <a:spcBef>
                <a:spcPts val="650"/>
              </a:spcBef>
              <a:buSzPts val="1600"/>
              <a:buFont typeface="Arial" panose="020B0604020202020204" pitchFamily="34" charset="0"/>
              <a:buChar char="•"/>
            </a:pP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웹서버로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Nginx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와 웹서버 게이트웨이 인터페이스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(WSGI)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로는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Gunicorn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을 연동</a:t>
            </a:r>
            <a:endParaRPr lang="en-US" altLang="ko-KR" sz="32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  <a:spcBef>
                <a:spcPts val="65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SSL 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인증서를 연동하여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https 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접속이 가능하도록 구현</a:t>
            </a:r>
            <a:endParaRPr lang="en-US" altLang="ko-KR" sz="32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  <a:spcBef>
                <a:spcPts val="650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Django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와 캐시 서버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데이터베이스를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docker 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컨테이너로 구축하여 컨테이너가 통신할 수 있게 </a:t>
            </a:r>
            <a:r>
              <a:rPr lang="en-US" altLang="ko-KR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docker-compose</a:t>
            </a:r>
            <a:r>
              <a:rPr lang="ko-KR" altLang="en-US" sz="3200">
                <a:latin typeface="맑은 고딕" panose="020B0503020000020004" pitchFamily="34" charset="-127"/>
                <a:ea typeface="맑은 고딕" panose="020B0503020000020004" pitchFamily="34" charset="-127"/>
              </a:rPr>
              <a:t>화</a:t>
            </a:r>
            <a:endParaRPr lang="en-US" altLang="ko-KR" sz="320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>
              <a:spcBef>
                <a:spcPts val="650"/>
              </a:spcBef>
              <a:buSzPts val="1600"/>
              <a:buFont typeface="Arial" panose="020B0604020202020204" pitchFamily="34" charset="0"/>
              <a:buChar char="•"/>
            </a:pPr>
            <a:endParaRPr lang="ko-KR" altLang="en-US" sz="320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0420" name="Google Shape;184;p9">
            <a:extLst>
              <a:ext uri="{FF2B5EF4-FFF2-40B4-BE49-F238E27FC236}">
                <a16:creationId xmlns:a16="http://schemas.microsoft.com/office/drawing/2014/main" id="{06EDDC73-9AF2-C849-9129-A7930228A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75" y="520701"/>
            <a:ext cx="4267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</a:pPr>
            <a:fld id="{C6009062-E014-EE49-8CC2-3E2876D99F1D}" type="slidenum">
              <a:rPr lang="en-US" altLang="ko-KR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r">
                <a:spcBef>
                  <a:spcPct val="0"/>
                </a:spcBef>
                <a:buClr>
                  <a:srgbClr val="000000"/>
                </a:buClr>
                <a:buSzPts val="1400"/>
                <a:buFont typeface="Arial" panose="020B0604020202020204" pitchFamily="34" charset="0"/>
                <a:buNone/>
              </a:pPr>
              <a:t>63</a:t>
            </a:fld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Google Shape;182;p9">
            <a:extLst>
              <a:ext uri="{FF2B5EF4-FFF2-40B4-BE49-F238E27FC236}">
                <a16:creationId xmlns:a16="http://schemas.microsoft.com/office/drawing/2014/main" id="{46F4A5A2-8878-DC4B-AAE8-B446C9252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182850" tIns="91400" rIns="182850" bIns="91400" rtlCol="0" anchor="ctr">
            <a:norm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ko-KR" altLang="en-US"/>
              <a:t>개발 방법</a:t>
            </a:r>
            <a:endParaRPr lang="ko-KR" altLang="ko-KR"/>
          </a:p>
        </p:txBody>
      </p:sp>
      <p:sp>
        <p:nvSpPr>
          <p:cNvPr id="183" name="Google Shape;183;p9">
            <a:extLst>
              <a:ext uri="{FF2B5EF4-FFF2-40B4-BE49-F238E27FC236}">
                <a16:creationId xmlns:a16="http://schemas.microsoft.com/office/drawing/2014/main" id="{7324EB6A-B712-194B-ABF5-0F78C9F4F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44951" y="1790700"/>
            <a:ext cx="16459200" cy="11391900"/>
          </a:xfrm>
        </p:spPr>
        <p:txBody>
          <a:bodyPr spcFirstLastPara="1" vert="horz" lIns="182850" tIns="91400" rIns="182850" bIns="91400" rtlCol="0">
            <a:noAutofit/>
          </a:bodyPr>
          <a:lstStyle/>
          <a:p>
            <a:pPr>
              <a:spcBef>
                <a:spcPts val="720"/>
              </a:spcBef>
              <a:buSzPts val="1800"/>
              <a:buFont typeface="Noto Sans Symbols"/>
              <a:buAutoNum type="arabicPeriod"/>
              <a:defRPr/>
            </a:pPr>
            <a:endParaRPr lang="en-US" sz="3600" dirty="0"/>
          </a:p>
          <a:p>
            <a:pPr>
              <a:spcBef>
                <a:spcPts val="720"/>
              </a:spcBef>
              <a:buSzPts val="1800"/>
              <a:defRPr/>
            </a:pPr>
            <a:r>
              <a:rPr lang="ko-KR" altLang="en-US" sz="3600" dirty="0"/>
              <a:t>로깅</a:t>
            </a:r>
            <a:endParaRPr lang="en-US" altLang="ko-KR" sz="3600" dirty="0"/>
          </a:p>
          <a:p>
            <a:pPr lvl="1">
              <a:lnSpc>
                <a:spcPct val="150000"/>
              </a:lnSpc>
              <a:spcBef>
                <a:spcPts val="640"/>
              </a:spcBef>
              <a:buSzPts val="1600"/>
              <a:buFont typeface="Arial"/>
              <a:buChar char="•"/>
              <a:defRPr/>
            </a:pPr>
            <a:r>
              <a:rPr lang="en-US" altLang="ko-KR" sz="3200" dirty="0"/>
              <a:t>Elasticsearch, Logstash, Kibana, </a:t>
            </a:r>
            <a:r>
              <a:rPr lang="en-US" altLang="ko-KR" sz="3200" dirty="0" err="1"/>
              <a:t>Filebeat</a:t>
            </a:r>
            <a:r>
              <a:rPr lang="ko-KR" altLang="en-US" sz="3200" dirty="0"/>
              <a:t>를 </a:t>
            </a:r>
            <a:r>
              <a:rPr lang="en-US" altLang="ko-KR" sz="3200" dirty="0"/>
              <a:t>docker </a:t>
            </a:r>
            <a:r>
              <a:rPr lang="ko-KR" altLang="en-US" sz="3200" dirty="0"/>
              <a:t>컨테이너로 구축하여 </a:t>
            </a:r>
            <a:r>
              <a:rPr lang="ko-KR" altLang="en-US" sz="3200" dirty="0" err="1"/>
              <a:t>웹로그</a:t>
            </a:r>
            <a:r>
              <a:rPr lang="ko-KR" altLang="en-US" sz="3200" dirty="0"/>
              <a:t> 분석 시스템을 연동</a:t>
            </a:r>
            <a:endParaRPr lang="en-US" altLang="ko-KR" dirty="0"/>
          </a:p>
          <a:p>
            <a:pPr>
              <a:lnSpc>
                <a:spcPct val="150000"/>
              </a:lnSpc>
              <a:spcBef>
                <a:spcPts val="640"/>
              </a:spcBef>
              <a:buSzPts val="1600"/>
              <a:defRPr/>
            </a:pPr>
            <a:r>
              <a:rPr lang="ko-KR" altLang="en-US" sz="4000" dirty="0"/>
              <a:t>모니터링</a:t>
            </a:r>
            <a:endParaRPr lang="en-US" altLang="ko-KR" sz="4000" dirty="0"/>
          </a:p>
          <a:p>
            <a:pPr lvl="1">
              <a:lnSpc>
                <a:spcPct val="150000"/>
              </a:lnSpc>
              <a:spcBef>
                <a:spcPts val="640"/>
              </a:spcBef>
              <a:buSzPts val="1600"/>
              <a:buFont typeface="Arial" panose="020B0604020202020204" pitchFamily="34" charset="0"/>
              <a:buChar char="•"/>
              <a:defRPr/>
            </a:pPr>
            <a:r>
              <a:rPr lang="en-US" altLang="ko-KR" sz="3200" dirty="0"/>
              <a:t>Prometheus, Grafana, node-exporter, </a:t>
            </a:r>
            <a:r>
              <a:rPr lang="en-US" altLang="ko-KR" sz="3200" dirty="0" err="1"/>
              <a:t>cadvisor</a:t>
            </a:r>
            <a:r>
              <a:rPr lang="ko-KR" altLang="en-US" sz="3200" dirty="0"/>
              <a:t>를 </a:t>
            </a:r>
            <a:r>
              <a:rPr lang="en-US" altLang="ko-KR" sz="3200" dirty="0"/>
              <a:t>docker </a:t>
            </a:r>
            <a:r>
              <a:rPr lang="ko-KR" altLang="en-US" sz="3200" dirty="0"/>
              <a:t>컨테이너로 구축하여 </a:t>
            </a:r>
            <a:r>
              <a:rPr lang="en-US" altLang="ko-KR" sz="3200" dirty="0"/>
              <a:t>host </a:t>
            </a:r>
            <a:r>
              <a:rPr lang="ko-KR" altLang="en-US" sz="3200" dirty="0"/>
              <a:t>서버 및 컨테이너</a:t>
            </a:r>
            <a:r>
              <a:rPr lang="en-US" altLang="ko-KR" sz="3200" dirty="0"/>
              <a:t>, </a:t>
            </a:r>
            <a:r>
              <a:rPr lang="ko-KR" altLang="en-US" sz="3200" dirty="0"/>
              <a:t>웹서버 모니터링 시스템을 연동</a:t>
            </a:r>
            <a:endParaRPr lang="en-US" altLang="ko-KR" sz="3200" dirty="0"/>
          </a:p>
          <a:p>
            <a:pPr>
              <a:lnSpc>
                <a:spcPct val="150000"/>
              </a:lnSpc>
              <a:spcBef>
                <a:spcPts val="640"/>
              </a:spcBef>
              <a:buSzPts val="1600"/>
              <a:defRPr/>
            </a:pPr>
            <a:r>
              <a:rPr lang="en-US" altLang="ko-KR" sz="4000" dirty="0"/>
              <a:t>CI/CD</a:t>
            </a:r>
          </a:p>
          <a:p>
            <a:pPr lvl="1">
              <a:lnSpc>
                <a:spcPct val="150000"/>
              </a:lnSpc>
              <a:spcBef>
                <a:spcPts val="640"/>
              </a:spcBef>
              <a:buSzPts val="1600"/>
              <a:buFont typeface="Arial" panose="020B0604020202020204" pitchFamily="34" charset="0"/>
              <a:buChar char="•"/>
              <a:defRPr/>
            </a:pPr>
            <a:r>
              <a:rPr lang="ko-KR" altLang="en-US" sz="3200" dirty="0"/>
              <a:t>스프린트가 끝날 때마다 지속적으로 빌드</a:t>
            </a:r>
            <a:r>
              <a:rPr lang="en-US" altLang="ko-KR" sz="3200" dirty="0"/>
              <a:t>, </a:t>
            </a:r>
            <a:r>
              <a:rPr lang="ko-KR" altLang="en-US" sz="3200" dirty="0"/>
              <a:t>테스트</a:t>
            </a:r>
            <a:r>
              <a:rPr lang="en-US" altLang="ko-KR" sz="3200" dirty="0"/>
              <a:t>, </a:t>
            </a:r>
            <a:r>
              <a:rPr lang="ko-KR" altLang="en-US" sz="3200" dirty="0"/>
              <a:t>배포가 될 수 있게 </a:t>
            </a:r>
            <a:r>
              <a:rPr lang="en-US" altLang="ko-KR" sz="3200" dirty="0"/>
              <a:t>CI/CD </a:t>
            </a:r>
            <a:r>
              <a:rPr lang="ko-KR" altLang="en-US" sz="3200" dirty="0"/>
              <a:t>환경을 구축</a:t>
            </a:r>
            <a:endParaRPr lang="en-US" altLang="ko-KR" sz="3200" dirty="0"/>
          </a:p>
          <a:p>
            <a:pPr lvl="1">
              <a:lnSpc>
                <a:spcPct val="150000"/>
              </a:lnSpc>
              <a:spcBef>
                <a:spcPts val="640"/>
              </a:spcBef>
              <a:buSzPts val="1600"/>
              <a:buFont typeface="Arial" panose="020B0604020202020204" pitchFamily="34" charset="0"/>
              <a:buChar char="•"/>
              <a:defRPr/>
            </a:pPr>
            <a:r>
              <a:rPr lang="en-US" altLang="ko-KR" sz="3200" dirty="0" err="1"/>
              <a:t>Github</a:t>
            </a:r>
            <a:r>
              <a:rPr lang="en-US" altLang="ko-KR" sz="3200" dirty="0"/>
              <a:t> Actions, AWS S3 </a:t>
            </a:r>
            <a:r>
              <a:rPr lang="ko-KR" altLang="en-US" sz="3200" dirty="0" err="1"/>
              <a:t>버켓</a:t>
            </a:r>
            <a:r>
              <a:rPr lang="en-US" altLang="ko-KR" sz="3200" dirty="0"/>
              <a:t>, AWS Code-Deploy</a:t>
            </a:r>
            <a:r>
              <a:rPr lang="ko-KR" altLang="en-US" sz="3200" dirty="0"/>
              <a:t>를 활용하여 </a:t>
            </a:r>
            <a:r>
              <a:rPr lang="en-US" altLang="ko-KR" sz="3200" dirty="0" err="1"/>
              <a:t>Github</a:t>
            </a:r>
            <a:r>
              <a:rPr lang="en-US" altLang="ko-KR" sz="3200" dirty="0"/>
              <a:t> Master </a:t>
            </a:r>
            <a:r>
              <a:rPr lang="ko-KR" altLang="en-US" sz="3200" dirty="0" err="1"/>
              <a:t>브랜치에</a:t>
            </a:r>
            <a:r>
              <a:rPr lang="ko-KR" altLang="en-US" sz="3200" dirty="0"/>
              <a:t> 합쳐질 때마다 지속적으로 배포가 될 수 있게 파이프라인 구축</a:t>
            </a:r>
            <a:endParaRPr lang="en-US" altLang="ko-KR" sz="3200" dirty="0"/>
          </a:p>
          <a:p>
            <a:pPr lvl="1">
              <a:lnSpc>
                <a:spcPct val="150000"/>
              </a:lnSpc>
              <a:spcBef>
                <a:spcPts val="640"/>
              </a:spcBef>
              <a:buSzPts val="1600"/>
              <a:buFont typeface="Arial" panose="020B0604020202020204" pitchFamily="34" charset="0"/>
              <a:buChar char="•"/>
              <a:defRPr/>
            </a:pPr>
            <a:r>
              <a:rPr lang="ko-KR" altLang="en-US" sz="3200" dirty="0"/>
              <a:t>필요시 타 </a:t>
            </a:r>
            <a:r>
              <a:rPr lang="en-US" altLang="ko-KR" sz="3200" dirty="0" err="1"/>
              <a:t>jenkins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circleci</a:t>
            </a:r>
            <a:r>
              <a:rPr lang="en-US" altLang="ko-KR" sz="3200" dirty="0"/>
              <a:t> </a:t>
            </a:r>
            <a:r>
              <a:rPr lang="ko-KR" altLang="en-US" sz="3200" dirty="0"/>
              <a:t>등의 </a:t>
            </a:r>
            <a:r>
              <a:rPr lang="en-US" altLang="ko-KR" sz="3200" dirty="0"/>
              <a:t>CI </a:t>
            </a:r>
            <a:r>
              <a:rPr lang="ko-KR" altLang="en-US" sz="3200" dirty="0"/>
              <a:t>툴 활용</a:t>
            </a:r>
            <a:endParaRPr lang="en-US" altLang="ko-KR" sz="3200" dirty="0"/>
          </a:p>
          <a:p>
            <a:pPr lvl="1">
              <a:lnSpc>
                <a:spcPct val="150000"/>
              </a:lnSpc>
              <a:spcBef>
                <a:spcPts val="640"/>
              </a:spcBef>
              <a:buSzPts val="1600"/>
              <a:buFont typeface="Arial" panose="020B0604020202020204" pitchFamily="34" charset="0"/>
              <a:buChar char="•"/>
              <a:defRPr/>
            </a:pPr>
            <a:endParaRPr lang="en-US" altLang="ko-KR" sz="3200" dirty="0"/>
          </a:p>
          <a:p>
            <a:pPr marL="914400" lvl="1">
              <a:lnSpc>
                <a:spcPct val="150000"/>
              </a:lnSpc>
              <a:spcBef>
                <a:spcPts val="640"/>
              </a:spcBef>
              <a:buSzPts val="1600"/>
              <a:buNone/>
              <a:defRPr/>
            </a:pPr>
            <a:endParaRPr lang="en-US" altLang="ko-KR" sz="3200" dirty="0"/>
          </a:p>
          <a:p>
            <a:pPr lvl="1">
              <a:lnSpc>
                <a:spcPct val="150000"/>
              </a:lnSpc>
              <a:spcBef>
                <a:spcPts val="640"/>
              </a:spcBef>
              <a:buSzPts val="1600"/>
              <a:buFont typeface="Arial"/>
              <a:buChar char="•"/>
              <a:defRPr/>
            </a:pPr>
            <a:endParaRPr lang="en-US" altLang="ko-KR" sz="3200" dirty="0"/>
          </a:p>
          <a:p>
            <a:pPr>
              <a:lnSpc>
                <a:spcPct val="150000"/>
              </a:lnSpc>
              <a:spcBef>
                <a:spcPts val="640"/>
              </a:spcBef>
              <a:buSzPts val="1600"/>
              <a:defRPr/>
            </a:pPr>
            <a:endParaRPr lang="ko-KR" altLang="en-US" sz="4000" dirty="0"/>
          </a:p>
        </p:txBody>
      </p:sp>
      <p:sp>
        <p:nvSpPr>
          <p:cNvPr id="62468" name="Google Shape;184;p9">
            <a:extLst>
              <a:ext uri="{FF2B5EF4-FFF2-40B4-BE49-F238E27FC236}">
                <a16:creationId xmlns:a16="http://schemas.microsoft.com/office/drawing/2014/main" id="{A5830B88-C557-034D-9F8E-1ABB61527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75" y="520701"/>
            <a:ext cx="4267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</a:pPr>
            <a:fld id="{05D6E83B-C428-694F-BD4F-9BFCCD4A61E8}" type="slidenum">
              <a:rPr lang="en-US" altLang="ko-KR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r">
                <a:spcBef>
                  <a:spcPct val="0"/>
                </a:spcBef>
                <a:buClr>
                  <a:srgbClr val="000000"/>
                </a:buClr>
                <a:buSzPts val="1400"/>
                <a:buFont typeface="Arial" panose="020B0604020202020204" pitchFamily="34" charset="0"/>
                <a:buNone/>
              </a:pPr>
              <a:t>64</a:t>
            </a:fld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Google Shape;182;p9">
            <a:extLst>
              <a:ext uri="{FF2B5EF4-FFF2-40B4-BE49-F238E27FC236}">
                <a16:creationId xmlns:a16="http://schemas.microsoft.com/office/drawing/2014/main" id="{957BEFD3-36DF-F347-B185-E9DC64CDB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182850" tIns="91400" rIns="182850" bIns="91400" rtlCol="0" anchor="ctr">
            <a:norm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ko-KR" altLang="en-US"/>
              <a:t>개발 방법</a:t>
            </a:r>
            <a:endParaRPr lang="ko-KR" altLang="ko-KR"/>
          </a:p>
        </p:txBody>
      </p:sp>
      <p:sp>
        <p:nvSpPr>
          <p:cNvPr id="183" name="Google Shape;183;p9">
            <a:extLst>
              <a:ext uri="{FF2B5EF4-FFF2-40B4-BE49-F238E27FC236}">
                <a16:creationId xmlns:a16="http://schemas.microsoft.com/office/drawing/2014/main" id="{520147B8-FDD8-CF40-83FC-7CE4D802B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44951" y="1790700"/>
            <a:ext cx="16459200" cy="11391900"/>
          </a:xfrm>
        </p:spPr>
        <p:txBody>
          <a:bodyPr spcFirstLastPara="1" vert="horz" lIns="182850" tIns="91400" rIns="182850" bIns="91400" rtlCol="0">
            <a:noAutofit/>
          </a:bodyPr>
          <a:lstStyle/>
          <a:p>
            <a:pPr>
              <a:spcBef>
                <a:spcPts val="720"/>
              </a:spcBef>
              <a:buSzPts val="1800"/>
              <a:buFont typeface="Noto Sans Symbols"/>
              <a:buAutoNum type="arabicPeriod"/>
              <a:defRPr/>
            </a:pPr>
            <a:endParaRPr lang="en-US" sz="3600" dirty="0"/>
          </a:p>
          <a:p>
            <a:pPr>
              <a:spcBef>
                <a:spcPts val="720"/>
              </a:spcBef>
              <a:buSzPts val="1800"/>
              <a:defRPr/>
            </a:pPr>
            <a:r>
              <a:rPr lang="ko-KR" altLang="en-US" sz="3600" dirty="0"/>
              <a:t>외부 </a:t>
            </a:r>
            <a:r>
              <a:rPr lang="en-US" altLang="ko-KR" sz="3600" dirty="0" err="1"/>
              <a:t>api</a:t>
            </a:r>
            <a:endParaRPr lang="ko-KR" altLang="en-US" dirty="0"/>
          </a:p>
          <a:p>
            <a:pPr lvl="1">
              <a:lnSpc>
                <a:spcPct val="150000"/>
              </a:lnSpc>
              <a:spcBef>
                <a:spcPts val="640"/>
              </a:spcBef>
              <a:buSzPts val="1600"/>
              <a:buFont typeface="Arial"/>
              <a:buChar char="•"/>
              <a:defRPr/>
            </a:pPr>
            <a:r>
              <a:rPr lang="ko-KR" altLang="en-US" sz="3200" dirty="0"/>
              <a:t>지도 서비스 </a:t>
            </a:r>
            <a:r>
              <a:rPr lang="ko-KR" altLang="en-US" sz="3200" dirty="0" err="1"/>
              <a:t>제공사</a:t>
            </a:r>
            <a:r>
              <a:rPr lang="en-US" altLang="ko-KR" sz="3200" dirty="0"/>
              <a:t>(</a:t>
            </a:r>
            <a:r>
              <a:rPr lang="ko-KR" altLang="en-US" sz="3200" dirty="0"/>
              <a:t>구글</a:t>
            </a:r>
            <a:r>
              <a:rPr lang="en-US" altLang="ko-KR" sz="3200" dirty="0"/>
              <a:t>, </a:t>
            </a:r>
            <a:r>
              <a:rPr lang="ko-KR" altLang="en-US" sz="3200" dirty="0"/>
              <a:t>네이버</a:t>
            </a:r>
            <a:r>
              <a:rPr lang="en-US" altLang="ko-KR" sz="3200" dirty="0"/>
              <a:t>, </a:t>
            </a:r>
            <a:r>
              <a:rPr lang="ko-KR" altLang="en-US" sz="3200" dirty="0"/>
              <a:t>카카오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티맵</a:t>
            </a:r>
            <a:r>
              <a:rPr lang="en-US" altLang="ko-KR" sz="3200" dirty="0"/>
              <a:t>)</a:t>
            </a:r>
            <a:r>
              <a:rPr lang="ko-KR" altLang="en-US" sz="3200" dirty="0"/>
              <a:t>의 </a:t>
            </a:r>
            <a:r>
              <a:rPr lang="en-US" altLang="ko-KR" sz="3200" dirty="0"/>
              <a:t>API </a:t>
            </a:r>
            <a:r>
              <a:rPr lang="ko-KR" altLang="en-US" sz="3200" dirty="0"/>
              <a:t>연동</a:t>
            </a:r>
            <a:endParaRPr lang="en-US" altLang="ko-KR" sz="3200" dirty="0"/>
          </a:p>
          <a:p>
            <a:pPr lvl="1">
              <a:lnSpc>
                <a:spcPct val="150000"/>
              </a:lnSpc>
              <a:spcBef>
                <a:spcPts val="640"/>
              </a:spcBef>
              <a:buSzPts val="1600"/>
              <a:buFont typeface="Arial"/>
              <a:buChar char="•"/>
              <a:defRPr/>
            </a:pPr>
            <a:r>
              <a:rPr lang="ko-KR" altLang="en-US" sz="3200" dirty="0"/>
              <a:t>장소 데이터</a:t>
            </a:r>
            <a:r>
              <a:rPr lang="en-US" altLang="ko-KR" sz="3200" dirty="0"/>
              <a:t>(</a:t>
            </a:r>
            <a:r>
              <a:rPr lang="ko-KR" altLang="en-US" sz="3200" dirty="0"/>
              <a:t>구글</a:t>
            </a:r>
            <a:r>
              <a:rPr lang="en-US" altLang="ko-KR" sz="3200" dirty="0"/>
              <a:t>, </a:t>
            </a:r>
            <a:r>
              <a:rPr lang="ko-KR" altLang="en-US" sz="3200" dirty="0"/>
              <a:t>네이버</a:t>
            </a:r>
            <a:r>
              <a:rPr lang="en-US" altLang="ko-KR" sz="3200" dirty="0"/>
              <a:t>, </a:t>
            </a:r>
            <a:r>
              <a:rPr lang="ko-KR" altLang="en-US" sz="3200" dirty="0"/>
              <a:t>카카오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티맵</a:t>
            </a:r>
            <a:r>
              <a:rPr lang="en-US" altLang="ko-KR" sz="3200" dirty="0"/>
              <a:t>, </a:t>
            </a:r>
            <a:r>
              <a:rPr lang="ko-KR" altLang="en-US" sz="3200" dirty="0"/>
              <a:t>공공</a:t>
            </a:r>
            <a:r>
              <a:rPr lang="en-US" altLang="ko-KR" sz="3200" dirty="0"/>
              <a:t>)</a:t>
            </a:r>
            <a:r>
              <a:rPr lang="ko-KR" altLang="en-US" sz="3200" dirty="0"/>
              <a:t>의 </a:t>
            </a:r>
            <a:r>
              <a:rPr lang="en-US" altLang="ko-KR" sz="3200" dirty="0"/>
              <a:t>API </a:t>
            </a:r>
            <a:r>
              <a:rPr lang="ko-KR" altLang="en-US" sz="3200" dirty="0"/>
              <a:t>연동</a:t>
            </a:r>
            <a:endParaRPr lang="en-US" altLang="ko-KR" sz="3200" dirty="0"/>
          </a:p>
          <a:p>
            <a:pPr lvl="1">
              <a:spcBef>
                <a:spcPts val="640"/>
              </a:spcBef>
              <a:buSzPts val="1600"/>
              <a:buFont typeface="Arial"/>
              <a:buChar char="•"/>
              <a:defRPr/>
            </a:pPr>
            <a:endParaRPr lang="en-US" altLang="ko-KR" sz="3200" dirty="0"/>
          </a:p>
          <a:p>
            <a:pPr>
              <a:spcBef>
                <a:spcPts val="720"/>
              </a:spcBef>
              <a:buSzPts val="1800"/>
              <a:defRPr/>
            </a:pPr>
            <a:r>
              <a:rPr lang="en-US" altLang="ko-KR" sz="3600" dirty="0"/>
              <a:t>UI </a:t>
            </a:r>
            <a:r>
              <a:rPr lang="ko-KR" altLang="en-US" sz="3600" dirty="0"/>
              <a:t>디자인</a:t>
            </a:r>
            <a:endParaRPr lang="en-US" altLang="ko-KR" sz="3600" dirty="0"/>
          </a:p>
          <a:p>
            <a:pPr lvl="1" indent="-685800">
              <a:spcBef>
                <a:spcPts val="720"/>
              </a:spcBef>
              <a:buSzPts val="1800"/>
              <a:buFont typeface="Arial" panose="020B0604020202020204" pitchFamily="34" charset="0"/>
              <a:buChar char="•"/>
              <a:defRPr/>
            </a:pPr>
            <a:r>
              <a:rPr lang="en-US" altLang="ko-KR" sz="3200" dirty="0"/>
              <a:t>Figma</a:t>
            </a:r>
            <a:r>
              <a:rPr lang="ko-KR" altLang="en-US" sz="3200" dirty="0"/>
              <a:t>를 활용해 기획안 기반의 </a:t>
            </a:r>
            <a:r>
              <a:rPr lang="en-US" altLang="ko-KR" sz="3200" dirty="0"/>
              <a:t>UI </a:t>
            </a:r>
            <a:r>
              <a:rPr lang="ko-KR" altLang="en-US" sz="3200" dirty="0"/>
              <a:t>디자인을 작업</a:t>
            </a:r>
            <a:endParaRPr lang="en-US" altLang="ko-KR" sz="3200" dirty="0"/>
          </a:p>
          <a:p>
            <a:pPr lvl="1" indent="-685800">
              <a:spcBef>
                <a:spcPts val="720"/>
              </a:spcBef>
              <a:buSzPts val="1800"/>
              <a:buFont typeface="Arial" panose="020B0604020202020204" pitchFamily="34" charset="0"/>
              <a:buChar char="•"/>
              <a:defRPr/>
            </a:pPr>
            <a:endParaRPr lang="en-US" altLang="ko-KR" sz="3200" dirty="0"/>
          </a:p>
          <a:p>
            <a:pPr>
              <a:spcBef>
                <a:spcPts val="720"/>
              </a:spcBef>
              <a:buSzPts val="1800"/>
              <a:defRPr/>
            </a:pPr>
            <a:r>
              <a:rPr lang="ko-KR" altLang="en-US" sz="3600" dirty="0"/>
              <a:t>애자일 기획</a:t>
            </a:r>
            <a:endParaRPr lang="en-US" altLang="ko-KR" sz="3600" dirty="0"/>
          </a:p>
          <a:p>
            <a:pPr lvl="1" indent="-685800">
              <a:lnSpc>
                <a:spcPct val="150000"/>
              </a:lnSpc>
              <a:spcBef>
                <a:spcPts val="720"/>
              </a:spcBef>
              <a:buSzPts val="1800"/>
              <a:buFont typeface="Arial" panose="020B0604020202020204" pitchFamily="34" charset="0"/>
              <a:buChar char="•"/>
              <a:defRPr/>
            </a:pPr>
            <a:r>
              <a:rPr lang="ko-KR" altLang="en-US" sz="3200" dirty="0"/>
              <a:t>유저 스토리를 작성하며 </a:t>
            </a:r>
            <a:r>
              <a:rPr lang="en-US" altLang="ko-KR" sz="3200" dirty="0"/>
              <a:t>role, </a:t>
            </a:r>
            <a:r>
              <a:rPr lang="en-US" altLang="ko-KR" sz="3200" dirty="0" err="1"/>
              <a:t>gole</a:t>
            </a:r>
            <a:r>
              <a:rPr lang="en-US" altLang="ko-KR" sz="3200" dirty="0"/>
              <a:t>, task, Definition of Done</a:t>
            </a:r>
            <a:r>
              <a:rPr lang="ko-KR" altLang="en-US" sz="3200" dirty="0"/>
              <a:t>을 기술</a:t>
            </a:r>
            <a:endParaRPr lang="en-US" altLang="ko-KR" sz="3200" dirty="0"/>
          </a:p>
          <a:p>
            <a:pPr lvl="1" indent="-685800">
              <a:lnSpc>
                <a:spcPct val="150000"/>
              </a:lnSpc>
              <a:spcBef>
                <a:spcPts val="720"/>
              </a:spcBef>
              <a:buSzPts val="1800"/>
              <a:buFont typeface="Arial" panose="020B0604020202020204" pitchFamily="34" charset="0"/>
              <a:buChar char="•"/>
              <a:defRPr/>
            </a:pPr>
            <a:r>
              <a:rPr lang="ko-KR" altLang="en-US" sz="3200" dirty="0"/>
              <a:t>각 유저 스토리에 대한 우선순위를 설정</a:t>
            </a:r>
            <a:endParaRPr lang="en-US" altLang="ko-KR" sz="3200" dirty="0"/>
          </a:p>
          <a:p>
            <a:pPr lvl="1" indent="-685800">
              <a:lnSpc>
                <a:spcPct val="150000"/>
              </a:lnSpc>
              <a:spcBef>
                <a:spcPts val="720"/>
              </a:spcBef>
              <a:buSzPts val="1800"/>
              <a:buFont typeface="Arial" panose="020B0604020202020204" pitchFamily="34" charset="0"/>
              <a:buChar char="•"/>
              <a:defRPr/>
            </a:pPr>
            <a:r>
              <a:rPr lang="ko-KR" altLang="en-US" sz="3200" dirty="0"/>
              <a:t>이를 </a:t>
            </a:r>
            <a:r>
              <a:rPr lang="ko-KR" altLang="en-US" sz="3200" dirty="0" err="1"/>
              <a:t>에픽으로</a:t>
            </a:r>
            <a:r>
              <a:rPr lang="ko-KR" altLang="en-US" sz="3200" dirty="0"/>
              <a:t> 설정하여 각 </a:t>
            </a:r>
            <a:r>
              <a:rPr lang="ko-KR" altLang="en-US" sz="3200" dirty="0" err="1"/>
              <a:t>에픽을</a:t>
            </a:r>
            <a:r>
              <a:rPr lang="ko-KR" altLang="en-US" sz="3200" dirty="0"/>
              <a:t> 이루는 세부 백로그에 대해 정의</a:t>
            </a:r>
            <a:endParaRPr lang="en-US" altLang="ko-KR" sz="3200" dirty="0"/>
          </a:p>
          <a:p>
            <a:pPr lvl="1" indent="-685800">
              <a:lnSpc>
                <a:spcPct val="150000"/>
              </a:lnSpc>
              <a:spcBef>
                <a:spcPts val="720"/>
              </a:spcBef>
              <a:buSzPts val="1800"/>
              <a:buFont typeface="Arial" panose="020B0604020202020204" pitchFamily="34" charset="0"/>
              <a:buChar char="•"/>
              <a:defRPr/>
            </a:pPr>
            <a:r>
              <a:rPr lang="ko-KR" altLang="en-US" sz="3200" dirty="0"/>
              <a:t>세부 백로그를 스프린트별로 분배하여 계획 설정</a:t>
            </a:r>
          </a:p>
        </p:txBody>
      </p:sp>
      <p:sp>
        <p:nvSpPr>
          <p:cNvPr id="64516" name="Google Shape;184;p9">
            <a:extLst>
              <a:ext uri="{FF2B5EF4-FFF2-40B4-BE49-F238E27FC236}">
                <a16:creationId xmlns:a16="http://schemas.microsoft.com/office/drawing/2014/main" id="{B91FC2A3-731D-484C-B025-9E5900291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75" y="520701"/>
            <a:ext cx="4267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</a:pPr>
            <a:fld id="{3BA5BACA-E575-D94E-978B-C655B1867EA1}" type="slidenum">
              <a:rPr lang="en-US" altLang="ko-KR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r">
                <a:spcBef>
                  <a:spcPct val="0"/>
                </a:spcBef>
                <a:buClr>
                  <a:srgbClr val="000000"/>
                </a:buClr>
                <a:buSzPts val="1400"/>
                <a:buFont typeface="Arial" panose="020B0604020202020204" pitchFamily="34" charset="0"/>
                <a:buNone/>
              </a:pPr>
              <a:t>65</a:t>
            </a:fld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5367501"/>
            <a:ext cx="68142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데모</a:t>
            </a:r>
            <a:r>
              <a:rPr lang="ko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환경</a:t>
            </a:r>
            <a:endParaRPr lang="en-US" altLang="ko-KR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ko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설계</a:t>
            </a:r>
            <a:endParaRPr lang="en-US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2F1142A-648C-496E-97AF-F2620EFA67CA}"/>
                  </a:ext>
                </a:extLst>
              </p14:cNvPr>
              <p14:cNvContentPartPr/>
              <p14:nvPr/>
            </p14:nvContentPartPr>
            <p14:xfrm>
              <a:off x="13959000" y="-1676640"/>
              <a:ext cx="309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2F1142A-648C-496E-97AF-F2620EFA67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50000" y="-1685640"/>
                <a:ext cx="48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977CAC6-993D-4AA1-ADFB-508503F7C2D6}"/>
                  </a:ext>
                </a:extLst>
              </p14:cNvPr>
              <p14:cNvContentPartPr/>
              <p14:nvPr/>
            </p14:nvContentPartPr>
            <p14:xfrm>
              <a:off x="12312720" y="6400320"/>
              <a:ext cx="12960" cy="12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977CAC6-993D-4AA1-ADFB-508503F7C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03720" y="6391320"/>
                <a:ext cx="306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D8D7DE4-8AFB-4D63-A6BA-3DC3621D7669}"/>
                  </a:ext>
                </a:extLst>
              </p14:cNvPr>
              <p14:cNvContentPartPr/>
              <p14:nvPr/>
            </p14:nvContentPartPr>
            <p14:xfrm>
              <a:off x="12678480" y="6735840"/>
              <a:ext cx="129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D8D7DE4-8AFB-4D63-A6BA-3DC3621D76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69480" y="6726840"/>
                <a:ext cx="30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A530E2B-6058-4DE0-A5DD-D2565047431E}"/>
                  </a:ext>
                </a:extLst>
              </p14:cNvPr>
              <p14:cNvContentPartPr/>
              <p14:nvPr/>
            </p14:nvContentPartPr>
            <p14:xfrm>
              <a:off x="14020560" y="6979200"/>
              <a:ext cx="122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A530E2B-6058-4DE0-A5DD-D256504743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11560" y="6970200"/>
                <a:ext cx="29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F8B2F35-AF57-480D-A146-4A6400B469A3}"/>
                  </a:ext>
                </a:extLst>
              </p14:cNvPr>
              <p14:cNvContentPartPr/>
              <p14:nvPr/>
            </p14:nvContentPartPr>
            <p14:xfrm>
              <a:off x="14050800" y="6979200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F8B2F35-AF57-480D-A146-4A6400B469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41800" y="69702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997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>
            <a:extLst>
              <a:ext uri="{FF2B5EF4-FFF2-40B4-BE49-F238E27FC236}">
                <a16:creationId xmlns:a16="http://schemas.microsoft.com/office/drawing/2014/main" id="{BF9A1A7D-FB10-344C-8BA7-7C8BD4DE65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환경 설계</a:t>
            </a:r>
          </a:p>
        </p:txBody>
      </p:sp>
      <p:sp>
        <p:nvSpPr>
          <p:cNvPr id="66563" name="내용 개체 틀 2">
            <a:extLst>
              <a:ext uri="{FF2B5EF4-FFF2-40B4-BE49-F238E27FC236}">
                <a16:creationId xmlns:a16="http://schemas.microsoft.com/office/drawing/2014/main" id="{192BC0AF-BF59-704B-90D5-31EC097469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44951" y="2857501"/>
            <a:ext cx="16459200" cy="9432926"/>
          </a:xfrm>
        </p:spPr>
        <p:txBody>
          <a:bodyPr/>
          <a:lstStyle/>
          <a:p>
            <a:r>
              <a:rPr lang="ko-KR" altLang="en-US" dirty="0">
                <a:solidFill>
                  <a:srgbClr val="1D1C1D"/>
                </a:solidFill>
                <a:latin typeface="NotoSansKR"/>
                <a:ea typeface="맑은 고딕" panose="020B0503020000020004" pitchFamily="34" charset="-127"/>
              </a:rPr>
              <a:t>앱스토어에 배포</a:t>
            </a:r>
            <a:endParaRPr lang="en-US" altLang="ko-KR" dirty="0">
              <a:solidFill>
                <a:srgbClr val="1D1C1D"/>
              </a:solidFill>
              <a:latin typeface="NotoSansKR"/>
              <a:ea typeface="맑은 고딕" panose="020B0503020000020004" pitchFamily="34" charset="-127"/>
            </a:endParaRPr>
          </a:p>
          <a:p>
            <a:pPr marL="685800" indent="-685800">
              <a:buFontTx/>
              <a:buChar char="-"/>
            </a:pP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 panose="020B0503020000020004" pitchFamily="34" charset="-127"/>
              </a:rPr>
              <a:t>iOS</a:t>
            </a:r>
          </a:p>
          <a:p>
            <a:pPr marL="685800" indent="-685800">
              <a:buFontTx/>
              <a:buChar char="-"/>
            </a:pPr>
            <a:r>
              <a:rPr lang="en-US" altLang="ko-KR" dirty="0">
                <a:solidFill>
                  <a:srgbClr val="1D1C1D"/>
                </a:solidFill>
                <a:latin typeface="NotoSansKR"/>
                <a:ea typeface="맑은 고딕" panose="020B0503020000020004" pitchFamily="34" charset="-127"/>
              </a:rPr>
              <a:t>android</a:t>
            </a:r>
          </a:p>
        </p:txBody>
      </p:sp>
      <p:sp>
        <p:nvSpPr>
          <p:cNvPr id="66564" name="슬라이드 번호 개체 틀 3">
            <a:extLst>
              <a:ext uri="{FF2B5EF4-FFF2-40B4-BE49-F238E27FC236}">
                <a16:creationId xmlns:a16="http://schemas.microsoft.com/office/drawing/2014/main" id="{4F604E02-E2CC-D84E-BAE4-250520158A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56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1485900" indent="-5715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5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0" indent="-457200">
              <a:spcBef>
                <a:spcPct val="20000"/>
              </a:spcBef>
              <a:buClr>
                <a:schemeClr val="tx1"/>
              </a:buClr>
              <a:buChar char="•"/>
              <a:defRPr sz="4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3200400" indent="-457200">
              <a:spcBef>
                <a:spcPct val="20000"/>
              </a:spcBef>
              <a:buChar char="–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14800" indent="-457200">
              <a:spcBef>
                <a:spcPct val="20000"/>
              </a:spcBef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5029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5943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68580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7772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FB2B6A-0E73-B140-87F6-8B90F125111A}" type="slidenum">
              <a:rPr lang="ko-KR" altLang="en-US" sz="2800" b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ko-KR" sz="2800" b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9E5EE9-FD46-D740-84B3-99AA868A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1" y="6000008"/>
            <a:ext cx="5687513" cy="5840312"/>
          </a:xfrm>
          <a:prstGeom prst="rect">
            <a:avLst/>
          </a:prstGeom>
        </p:spPr>
      </p:pic>
      <p:pic>
        <p:nvPicPr>
          <p:cNvPr id="6" name="Picture 46" descr="iPhone6_mockup_front_white.png">
            <a:extLst>
              <a:ext uri="{FF2B5EF4-FFF2-40B4-BE49-F238E27FC236}">
                <a16:creationId xmlns:a16="http://schemas.microsoft.com/office/drawing/2014/main" id="{C268E406-4827-6449-A1D3-B8526C85C479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545" y="1993603"/>
            <a:ext cx="6346207" cy="10296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4D4870-F488-224D-BB1F-4B38CC058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1385" y="3639632"/>
            <a:ext cx="4083606" cy="6971999"/>
          </a:xfrm>
          <a:prstGeom prst="rect">
            <a:avLst/>
          </a:prstGeom>
        </p:spPr>
      </p:pic>
      <p:pic>
        <p:nvPicPr>
          <p:cNvPr id="45058" name="Picture 2" descr="카메라 | 갤럭시 S20 FE | S20 | S20+ | S20 Ultra 5G | Samsung 대한민국">
            <a:extLst>
              <a:ext uri="{FF2B5EF4-FFF2-40B4-BE49-F238E27FC236}">
                <a16:creationId xmlns:a16="http://schemas.microsoft.com/office/drawing/2014/main" id="{009DCB2E-8BE6-474D-A57D-2B84FA20E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991" y="2658033"/>
            <a:ext cx="6006106" cy="94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B0C273-3FF5-904F-AEE4-0276369C6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2979" y="3136901"/>
            <a:ext cx="4248012" cy="830616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5804816"/>
            <a:ext cx="68142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업무</a:t>
            </a:r>
            <a:r>
              <a:rPr lang="ko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분담</a:t>
            </a:r>
            <a:endParaRPr lang="en-US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2F1142A-648C-496E-97AF-F2620EFA67CA}"/>
                  </a:ext>
                </a:extLst>
              </p14:cNvPr>
              <p14:cNvContentPartPr/>
              <p14:nvPr/>
            </p14:nvContentPartPr>
            <p14:xfrm>
              <a:off x="13959000" y="-1676640"/>
              <a:ext cx="309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2F1142A-648C-496E-97AF-F2620EFA67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50000" y="-1685640"/>
                <a:ext cx="48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977CAC6-993D-4AA1-ADFB-508503F7C2D6}"/>
                  </a:ext>
                </a:extLst>
              </p14:cNvPr>
              <p14:cNvContentPartPr/>
              <p14:nvPr/>
            </p14:nvContentPartPr>
            <p14:xfrm>
              <a:off x="12312720" y="6400320"/>
              <a:ext cx="12960" cy="12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977CAC6-993D-4AA1-ADFB-508503F7C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03720" y="6391320"/>
                <a:ext cx="306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D8D7DE4-8AFB-4D63-A6BA-3DC3621D7669}"/>
                  </a:ext>
                </a:extLst>
              </p14:cNvPr>
              <p14:cNvContentPartPr/>
              <p14:nvPr/>
            </p14:nvContentPartPr>
            <p14:xfrm>
              <a:off x="12678480" y="6735840"/>
              <a:ext cx="129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D8D7DE4-8AFB-4D63-A6BA-3DC3621D76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69480" y="6726840"/>
                <a:ext cx="30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A530E2B-6058-4DE0-A5DD-D2565047431E}"/>
                  </a:ext>
                </a:extLst>
              </p14:cNvPr>
              <p14:cNvContentPartPr/>
              <p14:nvPr/>
            </p14:nvContentPartPr>
            <p14:xfrm>
              <a:off x="14020560" y="6979200"/>
              <a:ext cx="122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A530E2B-6058-4DE0-A5DD-D256504743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11560" y="6970200"/>
                <a:ext cx="29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F8B2F35-AF57-480D-A146-4A6400B469A3}"/>
                  </a:ext>
                </a:extLst>
              </p14:cNvPr>
              <p14:cNvContentPartPr/>
              <p14:nvPr/>
            </p14:nvContentPartPr>
            <p14:xfrm>
              <a:off x="14050800" y="6979200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F8B2F35-AF57-480D-A146-4A6400B469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41800" y="69702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5232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480EF6-482D-4D6F-B73D-55FC31C01B03}"/>
              </a:ext>
            </a:extLst>
          </p:cNvPr>
          <p:cNvSpPr/>
          <p:nvPr/>
        </p:nvSpPr>
        <p:spPr>
          <a:xfrm>
            <a:off x="0" y="0"/>
            <a:ext cx="24377650" cy="28838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A9412-CD1F-4FC9-AEA1-16CB007EF1F5}"/>
              </a:ext>
            </a:extLst>
          </p:cNvPr>
          <p:cNvSpPr txBox="1"/>
          <p:nvPr/>
        </p:nvSpPr>
        <p:spPr>
          <a:xfrm>
            <a:off x="2742483" y="589076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업무 </a:t>
            </a: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분담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96B9EBA-AAD3-41ED-AAFE-5CD346C48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218908"/>
              </p:ext>
            </p:extLst>
          </p:nvPr>
        </p:nvGraphicFramePr>
        <p:xfrm>
          <a:off x="368788" y="4049485"/>
          <a:ext cx="11820036" cy="7561458"/>
        </p:xfrm>
        <a:graphic>
          <a:graphicData uri="http://schemas.openxmlformats.org/drawingml/2006/table">
            <a:tbl>
              <a:tblPr/>
              <a:tblGrid>
                <a:gridCol w="2355813">
                  <a:extLst>
                    <a:ext uri="{9D8B030D-6E8A-4147-A177-3AD203B41FA5}">
                      <a16:colId xmlns:a16="http://schemas.microsoft.com/office/drawing/2014/main" val="2518676380"/>
                    </a:ext>
                  </a:extLst>
                </a:gridCol>
                <a:gridCol w="3543963">
                  <a:extLst>
                    <a:ext uri="{9D8B030D-6E8A-4147-A177-3AD203B41FA5}">
                      <a16:colId xmlns:a16="http://schemas.microsoft.com/office/drawing/2014/main" val="394448898"/>
                    </a:ext>
                  </a:extLst>
                </a:gridCol>
                <a:gridCol w="5920260">
                  <a:extLst>
                    <a:ext uri="{9D8B030D-6E8A-4147-A177-3AD203B41FA5}">
                      <a16:colId xmlns:a16="http://schemas.microsoft.com/office/drawing/2014/main" val="3910870532"/>
                    </a:ext>
                  </a:extLst>
                </a:gridCol>
              </a:tblGrid>
              <a:tr h="551313"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역할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정 </a:t>
                      </a:r>
                      <a:r>
                        <a:rPr lang="en-US" altLang="ko-KR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/ </a:t>
                      </a: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부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책임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011548"/>
                  </a:ext>
                </a:extLst>
              </a:tr>
              <a:tr h="3786931"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Project </a:t>
                      </a:r>
                    </a:p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Manager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한승욱 </a:t>
                      </a:r>
                      <a:r>
                        <a:rPr lang="en-US" altLang="ko-KR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/ </a:t>
                      </a: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주용진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프로젝트 계획과 실행의 종합 책임 </a:t>
                      </a:r>
                    </a:p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프로젝트 이슈 및 리스크 관리 책임 </a:t>
                      </a:r>
                    </a:p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프로젝트 일정 조율 책임 </a:t>
                      </a:r>
                    </a:p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구성원의 역할 분담 책임 </a:t>
                      </a:r>
                    </a:p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비상 상황 대비 매뉴얼 확립 책임 </a:t>
                      </a:r>
                    </a:p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백로그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및 유저스토리 작성 </a:t>
                      </a:r>
                    </a:p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스프린트 구성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261613"/>
                  </a:ext>
                </a:extLst>
              </a:tr>
              <a:tr h="1611607"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DevOps  </a:t>
                      </a:r>
                    </a:p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Engineer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한승욱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en-US" altLang="ko-KR" sz="24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IaC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를 통한 </a:t>
                      </a: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AWS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리소스 관리 </a:t>
                      </a:r>
                    </a:p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서버 인프라 구축 </a:t>
                      </a:r>
                    </a:p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Docker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컨테이너 인프라 구축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056589"/>
                  </a:ext>
                </a:extLst>
              </a:tr>
              <a:tr h="1611607"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Backend  </a:t>
                      </a:r>
                    </a:p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Engineer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한승욱 </a:t>
                      </a:r>
                      <a:r>
                        <a:rPr lang="en-US" altLang="ko-KR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/ </a:t>
                      </a: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박찬희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웹서버 구축 </a:t>
                      </a:r>
                    </a:p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데이터베이스 </a:t>
                      </a: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ORM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구현 </a:t>
                      </a:r>
                    </a:p>
                    <a:p>
                      <a:pPr indent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웹 </a:t>
                      </a:r>
                      <a:r>
                        <a:rPr lang="en-US" altLang="ko-KR" sz="24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api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서버 설계 및 구축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58228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94E08B6-2945-4099-AF64-BECB813CB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5528"/>
              </p:ext>
            </p:extLst>
          </p:nvPr>
        </p:nvGraphicFramePr>
        <p:xfrm>
          <a:off x="12670971" y="4043136"/>
          <a:ext cx="11337891" cy="7787357"/>
        </p:xfrm>
        <a:graphic>
          <a:graphicData uri="http://schemas.openxmlformats.org/drawingml/2006/table">
            <a:tbl>
              <a:tblPr/>
              <a:tblGrid>
                <a:gridCol w="2259719">
                  <a:extLst>
                    <a:ext uri="{9D8B030D-6E8A-4147-A177-3AD203B41FA5}">
                      <a16:colId xmlns:a16="http://schemas.microsoft.com/office/drawing/2014/main" val="3267219053"/>
                    </a:ext>
                  </a:extLst>
                </a:gridCol>
                <a:gridCol w="3399402">
                  <a:extLst>
                    <a:ext uri="{9D8B030D-6E8A-4147-A177-3AD203B41FA5}">
                      <a16:colId xmlns:a16="http://schemas.microsoft.com/office/drawing/2014/main" val="731546345"/>
                    </a:ext>
                  </a:extLst>
                </a:gridCol>
                <a:gridCol w="5678770">
                  <a:extLst>
                    <a:ext uri="{9D8B030D-6E8A-4147-A177-3AD203B41FA5}">
                      <a16:colId xmlns:a16="http://schemas.microsoft.com/office/drawing/2014/main" val="2887362783"/>
                    </a:ext>
                  </a:extLst>
                </a:gridCol>
              </a:tblGrid>
              <a:tr h="480675"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역할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정 </a:t>
                      </a:r>
                      <a:r>
                        <a:rPr lang="en-US" altLang="ko-KR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/ </a:t>
                      </a: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부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책임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50525"/>
                  </a:ext>
                </a:extLst>
              </a:tr>
              <a:tr h="3676874"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Frontend  </a:t>
                      </a:r>
                    </a:p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Engineer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이재서 </a:t>
                      </a: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/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박찬희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퍼블리싱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SPA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구축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User-Benefit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중점으로 구현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54614"/>
                  </a:ext>
                </a:extLst>
              </a:tr>
              <a:tr h="1950319"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DB &amp; Data </a:t>
                      </a:r>
                    </a:p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Engineer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주용진 </a:t>
                      </a:r>
                      <a:r>
                        <a:rPr lang="en-US" altLang="ko-KR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/ </a:t>
                      </a:r>
                      <a:r>
                        <a:rPr lang="ko-KR" altLang="en-US" sz="2400" b="0" i="0" spc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박찬희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장소 </a:t>
                      </a: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&amp;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경로 데이터를 효율적으로</a:t>
                      </a:r>
                      <a:endParaRPr lang="en-US" altLang="ko-KR" sz="2400" b="0" i="0" spc="0" dirty="0">
                        <a:solidFill>
                          <a:srgbClr val="000000"/>
                        </a:solidFill>
                        <a:effectLst/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저장할 만한 </a:t>
                      </a: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DB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선정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DB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스키마</a:t>
                      </a: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테이블 설계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데이터 분석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142492"/>
                  </a:ext>
                </a:extLst>
              </a:tr>
              <a:tr h="1459940"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UI  </a:t>
                      </a:r>
                    </a:p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Designer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김희구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IA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설계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UI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디자인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UX </a:t>
                      </a:r>
                      <a:r>
                        <a:rPr lang="ko-KR" altLang="en-US" sz="24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디자인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31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52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SNS를 쓰는 이유. 그래픽=김주원 기자 zoom@joongang.co.kr">
            <a:extLst>
              <a:ext uri="{FF2B5EF4-FFF2-40B4-BE49-F238E27FC236}">
                <a16:creationId xmlns:a16="http://schemas.microsoft.com/office/drawing/2014/main" id="{24214427-3A92-4CD1-9D65-BDFDBF4EF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47" y="0"/>
            <a:ext cx="7619999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057F34-7D29-4F59-87FB-CE545F5E2604}"/>
              </a:ext>
            </a:extLst>
          </p:cNvPr>
          <p:cNvSpPr/>
          <p:nvPr/>
        </p:nvSpPr>
        <p:spPr>
          <a:xfrm>
            <a:off x="1227949" y="8503920"/>
            <a:ext cx="7619999" cy="1249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4C7156-09EA-4BED-899D-B3B9B8598FCC}"/>
              </a:ext>
            </a:extLst>
          </p:cNvPr>
          <p:cNvSpPr/>
          <p:nvPr/>
        </p:nvSpPr>
        <p:spPr>
          <a:xfrm>
            <a:off x="1227948" y="2377440"/>
            <a:ext cx="7619999" cy="2407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0F7186A8-325A-4814-8813-CACB1DB0F0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221581"/>
              </p:ext>
            </p:extLst>
          </p:nvPr>
        </p:nvGraphicFramePr>
        <p:xfrm>
          <a:off x="9937041" y="3153747"/>
          <a:ext cx="13949326" cy="740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F82D736-BAF3-4220-82BF-657B27664300}"/>
              </a:ext>
            </a:extLst>
          </p:cNvPr>
          <p:cNvSpPr/>
          <p:nvPr/>
        </p:nvSpPr>
        <p:spPr>
          <a:xfrm>
            <a:off x="21296484" y="1"/>
            <a:ext cx="3081166" cy="13397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5234B-5E87-48F1-B412-122B83C4528A}"/>
              </a:ext>
            </a:extLst>
          </p:cNvPr>
          <p:cNvSpPr txBox="1"/>
          <p:nvPr/>
        </p:nvSpPr>
        <p:spPr>
          <a:xfrm>
            <a:off x="21796743" y="382772"/>
            <a:ext cx="2580907" cy="73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개발배경</a:t>
            </a:r>
          </a:p>
        </p:txBody>
      </p:sp>
    </p:spTree>
    <p:extLst>
      <p:ext uri="{BB962C8B-B14F-4D97-AF65-F5344CB8AC3E}">
        <p14:creationId xmlns:p14="http://schemas.microsoft.com/office/powerpoint/2010/main" val="1798988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5DF6E0-5707-43F6-9F2A-8BD912DBAFAC}"/>
              </a:ext>
            </a:extLst>
          </p:cNvPr>
          <p:cNvSpPr/>
          <p:nvPr/>
        </p:nvSpPr>
        <p:spPr>
          <a:xfrm>
            <a:off x="0" y="1"/>
            <a:ext cx="24377650" cy="28927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9290C3-E6E6-4E55-A4B7-47ED421ACD06}"/>
              </a:ext>
            </a:extLst>
          </p:cNvPr>
          <p:cNvSpPr txBox="1"/>
          <p:nvPr/>
        </p:nvSpPr>
        <p:spPr>
          <a:xfrm>
            <a:off x="1915168" y="610848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공동책임 및 개발환경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6300C2E-18AA-44EE-9305-715E90971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730070"/>
              </p:ext>
            </p:extLst>
          </p:nvPr>
        </p:nvGraphicFramePr>
        <p:xfrm>
          <a:off x="924210" y="3881437"/>
          <a:ext cx="10779489" cy="7669848"/>
        </p:xfrm>
        <a:graphic>
          <a:graphicData uri="http://schemas.openxmlformats.org/drawingml/2006/table">
            <a:tbl>
              <a:tblPr/>
              <a:tblGrid>
                <a:gridCol w="2148425">
                  <a:extLst>
                    <a:ext uri="{9D8B030D-6E8A-4147-A177-3AD203B41FA5}">
                      <a16:colId xmlns:a16="http://schemas.microsoft.com/office/drawing/2014/main" val="3403508804"/>
                    </a:ext>
                  </a:extLst>
                </a:gridCol>
                <a:gridCol w="8631064">
                  <a:extLst>
                    <a:ext uri="{9D8B030D-6E8A-4147-A177-3AD203B41FA5}">
                      <a16:colId xmlns:a16="http://schemas.microsoft.com/office/drawing/2014/main" val="3739522636"/>
                    </a:ext>
                  </a:extLst>
                </a:gridCol>
              </a:tblGrid>
              <a:tr h="1912620"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공동 책임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회의록 및 </a:t>
                      </a:r>
                      <a:r>
                        <a:rPr lang="ko-KR" altLang="en-US" sz="2800" b="0" i="0" spc="0" dirty="0" err="1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레포트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작성에 대한 책임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기술문서 및 매뉴얼 작성 책임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모든 리소스의 보안 책임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요구사항 수집 및 기획 책임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개발 시나리오 설정 책임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UML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설계 책임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SW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구성도 제작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상세 설계 책임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구현 일정 설계 책임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Function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구체화 책임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소프트웨어 무결성에 대한 책임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코드 표준화에 대한 책임 </a:t>
                      </a:r>
                    </a:p>
                    <a:p>
                      <a:pPr indent="0" algn="just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• 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산출물 저장의 책임 </a:t>
                      </a:r>
                    </a:p>
                  </a:txBody>
                  <a:tcPr marL="53340" marR="53340" marT="7620" marB="76200"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217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1E042AD-9A8B-4B7D-A073-1305E32E8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963089"/>
              </p:ext>
            </p:extLst>
          </p:nvPr>
        </p:nvGraphicFramePr>
        <p:xfrm>
          <a:off x="12635857" y="200393"/>
          <a:ext cx="11211388" cy="13315213"/>
        </p:xfrm>
        <a:graphic>
          <a:graphicData uri="http://schemas.openxmlformats.org/drawingml/2006/table">
            <a:tbl>
              <a:tblPr/>
              <a:tblGrid>
                <a:gridCol w="2223143">
                  <a:extLst>
                    <a:ext uri="{9D8B030D-6E8A-4147-A177-3AD203B41FA5}">
                      <a16:colId xmlns:a16="http://schemas.microsoft.com/office/drawing/2014/main" val="4241132987"/>
                    </a:ext>
                  </a:extLst>
                </a:gridCol>
                <a:gridCol w="2710543">
                  <a:extLst>
                    <a:ext uri="{9D8B030D-6E8A-4147-A177-3AD203B41FA5}">
                      <a16:colId xmlns:a16="http://schemas.microsoft.com/office/drawing/2014/main" val="4275790477"/>
                    </a:ext>
                  </a:extLst>
                </a:gridCol>
                <a:gridCol w="2122714">
                  <a:extLst>
                    <a:ext uri="{9D8B030D-6E8A-4147-A177-3AD203B41FA5}">
                      <a16:colId xmlns:a16="http://schemas.microsoft.com/office/drawing/2014/main" val="1002175715"/>
                    </a:ext>
                  </a:extLst>
                </a:gridCol>
                <a:gridCol w="4154988">
                  <a:extLst>
                    <a:ext uri="{9D8B030D-6E8A-4147-A177-3AD203B41FA5}">
                      <a16:colId xmlns:a16="http://schemas.microsoft.com/office/drawing/2014/main" val="1654019089"/>
                    </a:ext>
                  </a:extLst>
                </a:gridCol>
              </a:tblGrid>
              <a:tr h="683929"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개발기간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2021.01 ~ 2021.06 </a:t>
                      </a:r>
                      <a:endParaRPr lang="ko-KR" altLang="en-US" sz="2800" b="0" i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80404"/>
                  </a:ext>
                </a:extLst>
              </a:tr>
              <a:tr h="683929"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개발인원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총원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5 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명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064324"/>
                  </a:ext>
                </a:extLst>
              </a:tr>
              <a:tr h="1538615">
                <a:tc rowSpan="8"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기술요소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개발환경</a:t>
                      </a:r>
                      <a:r>
                        <a:rPr lang="ko-KR" altLang="en-US" sz="2800" b="0" i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Terraform, Aws EC2 Ubuntu 18.04, Docker</a:t>
                      </a: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24918"/>
                  </a:ext>
                </a:extLst>
              </a:tr>
              <a:tr h="1538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DB</a:t>
                      </a: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 dirty="0" err="1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redis</a:t>
                      </a: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, Aws RDS </a:t>
                      </a:r>
                      <a:r>
                        <a:rPr lang="en-US" sz="2800" b="0" i="0" spc="0" dirty="0" err="1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Mysql</a:t>
                      </a: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 </a:t>
                      </a:r>
                    </a:p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or MongoDB</a:t>
                      </a: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247617"/>
                  </a:ext>
                </a:extLst>
              </a:tr>
              <a:tr h="2035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  </a:t>
                      </a:r>
                    </a:p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사용기술</a:t>
                      </a:r>
                      <a:r>
                        <a:rPr lang="en-US" altLang="ko-KR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언어</a:t>
                      </a:r>
                      <a:r>
                        <a:rPr lang="en-US" altLang="ko-KR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)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Front-end</a:t>
                      </a: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HTML5, CSS3, JavaScript, React.js, React Native</a:t>
                      </a: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56898"/>
                  </a:ext>
                </a:extLst>
              </a:tr>
              <a:tr h="104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Back-end</a:t>
                      </a: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Nginx, Django or Flask</a:t>
                      </a: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41795"/>
                  </a:ext>
                </a:extLst>
              </a:tr>
              <a:tr h="1538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Logging</a:t>
                      </a: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Elasticsearch, Logstash, Kibana, </a:t>
                      </a:r>
                      <a:r>
                        <a:rPr lang="en-US" sz="2800" b="0" i="0" spc="0" dirty="0" err="1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Filebeat</a:t>
                      </a: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70346"/>
                  </a:ext>
                </a:extLst>
              </a:tr>
              <a:tr h="20354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Monitoring</a:t>
                      </a: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Prometheus, Grafana, Cadvisor, Node-Exporter</a:t>
                      </a: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513172"/>
                  </a:ext>
                </a:extLst>
              </a:tr>
              <a:tr h="1534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api</a:t>
                      </a: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Google maps, 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상권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정보</a:t>
                      </a:r>
                      <a:r>
                        <a:rPr lang="en-US" altLang="ko-KR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Times New Roman Bold,한컴돋움"/>
                          <a:ea typeface="함초롬바탕" panose="02030604000101010101" pitchFamily="18" charset="-127"/>
                        </a:rPr>
                        <a:t>도로명주소</a:t>
                      </a:r>
                      <a:r>
                        <a:rPr lang="ko-KR" alt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73035"/>
                  </a:ext>
                </a:extLst>
              </a:tr>
              <a:tr h="6839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UI Design</a:t>
                      </a:r>
                      <a:r>
                        <a:rPr lang="en-US" sz="2800" b="0" i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ARIAL-BOLDMT,한컴돋움"/>
                          <a:ea typeface="함초롬바탕" panose="02030604000101010101" pitchFamily="18" charset="-127"/>
                        </a:rPr>
                        <a:t>Figma</a:t>
                      </a:r>
                      <a:r>
                        <a:rPr lang="en-US" sz="2800" b="0" i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</a:p>
                  </a:txBody>
                  <a:tcPr marL="53340" marR="53340" marT="53340" marB="53340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93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9939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" b="42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781704" y="5804816"/>
            <a:ext cx="68142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종합설계</a:t>
            </a:r>
            <a:endParaRPr lang="en-US" altLang="ko-Kore-KR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ko-KR" altLang="en-US" sz="11500" spc="600" dirty="0" err="1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수행일정</a:t>
            </a:r>
            <a:endParaRPr lang="en-US" sz="115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2F1142A-648C-496E-97AF-F2620EFA67CA}"/>
                  </a:ext>
                </a:extLst>
              </p14:cNvPr>
              <p14:cNvContentPartPr/>
              <p14:nvPr/>
            </p14:nvContentPartPr>
            <p14:xfrm>
              <a:off x="13959000" y="-1676640"/>
              <a:ext cx="309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2F1142A-648C-496E-97AF-F2620EFA67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50000" y="-1685640"/>
                <a:ext cx="48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977CAC6-993D-4AA1-ADFB-508503F7C2D6}"/>
                  </a:ext>
                </a:extLst>
              </p14:cNvPr>
              <p14:cNvContentPartPr/>
              <p14:nvPr/>
            </p14:nvContentPartPr>
            <p14:xfrm>
              <a:off x="12312720" y="6400320"/>
              <a:ext cx="12960" cy="1224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977CAC6-993D-4AA1-ADFB-508503F7C2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03720" y="6391320"/>
                <a:ext cx="306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D8D7DE4-8AFB-4D63-A6BA-3DC3621D7669}"/>
                  </a:ext>
                </a:extLst>
              </p14:cNvPr>
              <p14:cNvContentPartPr/>
              <p14:nvPr/>
            </p14:nvContentPartPr>
            <p14:xfrm>
              <a:off x="12678480" y="6735840"/>
              <a:ext cx="129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D8D7DE4-8AFB-4D63-A6BA-3DC3621D76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69480" y="6726840"/>
                <a:ext cx="30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A530E2B-6058-4DE0-A5DD-D2565047431E}"/>
                  </a:ext>
                </a:extLst>
              </p14:cNvPr>
              <p14:cNvContentPartPr/>
              <p14:nvPr/>
            </p14:nvContentPartPr>
            <p14:xfrm>
              <a:off x="14020560" y="6979200"/>
              <a:ext cx="122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A530E2B-6058-4DE0-A5DD-D256504743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11560" y="6970200"/>
                <a:ext cx="29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F8B2F35-AF57-480D-A146-4A6400B469A3}"/>
                  </a:ext>
                </a:extLst>
              </p14:cNvPr>
              <p14:cNvContentPartPr/>
              <p14:nvPr/>
            </p14:nvContentPartPr>
            <p14:xfrm>
              <a:off x="14050800" y="6979200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F8B2F35-AF57-480D-A146-4A6400B469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41800" y="69702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1578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Google Shape;196;p11">
            <a:extLst>
              <a:ext uri="{FF2B5EF4-FFF2-40B4-BE49-F238E27FC236}">
                <a16:creationId xmlns:a16="http://schemas.microsoft.com/office/drawing/2014/main" id="{B3F09871-A2B9-B347-ACC3-BF0CE690E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182850" tIns="91400" rIns="182850" bIns="91400" rtlCol="0" anchor="ctr">
            <a:norm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ko-KR" altLang="en-US"/>
              <a:t>종합설계 수행일정</a:t>
            </a:r>
            <a:endParaRPr lang="ko-KR" altLang="ko-KR"/>
          </a:p>
        </p:txBody>
      </p:sp>
      <p:sp>
        <p:nvSpPr>
          <p:cNvPr id="68611" name="Google Shape;197;p11">
            <a:extLst>
              <a:ext uri="{FF2B5EF4-FFF2-40B4-BE49-F238E27FC236}">
                <a16:creationId xmlns:a16="http://schemas.microsoft.com/office/drawing/2014/main" id="{C5DBDE54-3FFD-884E-ABE7-9F28A7448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75" y="520701"/>
            <a:ext cx="4267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50" tIns="91400" rIns="182850" bIns="91400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>
                <a:srgbClr val="000000"/>
              </a:buClr>
              <a:buSzPts val="1400"/>
              <a:buFont typeface="Arial" panose="020B0604020202020204" pitchFamily="34" charset="0"/>
              <a:buNone/>
            </a:pPr>
            <a:fld id="{877D63AB-164E-5040-87EF-61B8C8C3330D}" type="slidenum">
              <a:rPr lang="en-US" altLang="ko-KR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r">
                <a:spcBef>
                  <a:spcPct val="0"/>
                </a:spcBef>
                <a:buClr>
                  <a:srgbClr val="000000"/>
                </a:buClr>
                <a:buSzPts val="1400"/>
                <a:buFont typeface="Arial" panose="020B0604020202020204" pitchFamily="34" charset="0"/>
                <a:buNone/>
              </a:pPr>
              <a:t>72</a:t>
            </a:fld>
            <a:endParaRPr lang="ko-KR" altLang="ko-KR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8612" name="Google Shape;198;p11">
            <a:extLst>
              <a:ext uri="{FF2B5EF4-FFF2-40B4-BE49-F238E27FC236}">
                <a16:creationId xmlns:a16="http://schemas.microsoft.com/office/drawing/2014/main" id="{92BBCF62-8238-334A-8A0E-F7A8F6EB2A41}"/>
              </a:ext>
            </a:extLst>
          </p:cNvPr>
          <p:cNvGrpSpPr>
            <a:grpSpLocks/>
          </p:cNvGrpSpPr>
          <p:nvPr/>
        </p:nvGrpSpPr>
        <p:grpSpPr bwMode="auto">
          <a:xfrm>
            <a:off x="4064001" y="3384550"/>
            <a:ext cx="16319500" cy="8232776"/>
            <a:chOff x="152400" y="1123950"/>
            <a:chExt cx="8839202" cy="4421979"/>
          </a:xfrm>
        </p:grpSpPr>
        <p:pic>
          <p:nvPicPr>
            <p:cNvPr id="68613" name="Google Shape;199;p11">
              <a:extLst>
                <a:ext uri="{FF2B5EF4-FFF2-40B4-BE49-F238E27FC236}">
                  <a16:creationId xmlns:a16="http://schemas.microsoft.com/office/drawing/2014/main" id="{F678D24B-A841-E240-BFF2-ED627A29833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4517953"/>
              <a:ext cx="8839196" cy="102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4" name="Google Shape;200;p11">
              <a:extLst>
                <a:ext uri="{FF2B5EF4-FFF2-40B4-BE49-F238E27FC236}">
                  <a16:creationId xmlns:a16="http://schemas.microsoft.com/office/drawing/2014/main" id="{A61A9D71-1DFE-9D44-B5B1-64395EEF3E0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00"/>
            <a:stretch>
              <a:fillRect/>
            </a:stretch>
          </p:blipFill>
          <p:spPr bwMode="auto">
            <a:xfrm>
              <a:off x="152400" y="1123950"/>
              <a:ext cx="8839202" cy="338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38" y="2162"/>
            <a:ext cx="24376313" cy="13711676"/>
          </a:xfrm>
          <a:prstGeom prst="rect">
            <a:avLst/>
          </a:prstGeom>
          <a:blipFill dpi="0" rotWithShape="1"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25"/>
          </a:p>
        </p:txBody>
      </p:sp>
      <p:sp>
        <p:nvSpPr>
          <p:cNvPr id="5" name="等腰三角形 4"/>
          <p:cNvSpPr/>
          <p:nvPr/>
        </p:nvSpPr>
        <p:spPr>
          <a:xfrm rot="5400000">
            <a:off x="-419072" y="4445345"/>
            <a:ext cx="5664796" cy="4825310"/>
          </a:xfrm>
          <a:prstGeom prst="triangle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25"/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DD1B8797-9790-4899-A2CC-3E7E76E385F5}"/>
              </a:ext>
            </a:extLst>
          </p:cNvPr>
          <p:cNvSpPr/>
          <p:nvPr/>
        </p:nvSpPr>
        <p:spPr>
          <a:xfrm rot="16200000">
            <a:off x="8231680" y="2900855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5D46C-67C2-451D-B8E3-F9D678E82B09}"/>
              </a:ext>
            </a:extLst>
          </p:cNvPr>
          <p:cNvSpPr txBox="1"/>
          <p:nvPr/>
        </p:nvSpPr>
        <p:spPr>
          <a:xfrm>
            <a:off x="8781704" y="5926975"/>
            <a:ext cx="68142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27259841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51170" y="4661275"/>
            <a:ext cx="187027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"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하루를 정리하는 데 있어서 장소와 시간의 흐름을 따라간다면</a:t>
            </a:r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, 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추억을 간직하는 데 있어서 도움이 될 것이라고 생각한다</a:t>
            </a:r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. 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내가 방문했던 경로를 보관하고 함께 한 사람과 공유할 수 있다면 향후 되돌아보았을 때 큰 도움을 얻을 수 있으리라고 생각한다</a:t>
            </a:r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." - 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익명</a:t>
            </a:r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1</a:t>
            </a:r>
            <a:endParaRPr lang="en-US" sz="54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51169" y="7418790"/>
            <a:ext cx="142635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"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실시간 위치 공유 </a:t>
            </a:r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SNS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인 </a:t>
            </a:r>
            <a:r>
              <a:rPr lang="ko-KR" altLang="en-US" sz="5400" b="1" spc="600" baseline="-25000" dirty="0" err="1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젠리는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 너무 사생활침해가 심해서 부담스러운데</a:t>
            </a:r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, 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내가 맘대로 공유하고 </a:t>
            </a:r>
            <a:r>
              <a:rPr lang="ko-KR" altLang="en-US" sz="5400" b="1" spc="600" baseline="-25000" dirty="0" err="1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싶은걸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 공유한다면 좋을 것 같다</a:t>
            </a:r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." - 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익명</a:t>
            </a:r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2</a:t>
            </a:r>
            <a:endParaRPr lang="en-US" sz="54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51170" y="9762741"/>
            <a:ext cx="142635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54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"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운동 </a:t>
            </a:r>
            <a:r>
              <a:rPr lang="ko-KR" altLang="en-US" sz="5400" b="1" spc="600" baseline="-25000" dirty="0" err="1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트랙킹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 목적으로 나이키 런 클럽 어플을 사용한 적이 있지만 단순히 운동 모니터링만 된다는 단점이 있었습니다</a:t>
            </a:r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. 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만약 본 어플을 사용하게 된다면 더 다양한 일상을 공유할 수 있을 것 같아서 예라고 답변했습니다</a:t>
            </a:r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."  - </a:t>
            </a:r>
            <a:r>
              <a:rPr lang="ko-KR" altLang="en-US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익명</a:t>
            </a:r>
            <a:r>
              <a:rPr lang="en-US" altLang="ko-KR" sz="54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3</a:t>
            </a:r>
            <a:endParaRPr lang="en-US" sz="54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4" name="Shape 2539"/>
          <p:cNvSpPr/>
          <p:nvPr/>
        </p:nvSpPr>
        <p:spPr>
          <a:xfrm>
            <a:off x="3663399" y="5371312"/>
            <a:ext cx="469802" cy="380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Shape 2539"/>
          <p:cNvSpPr/>
          <p:nvPr/>
        </p:nvSpPr>
        <p:spPr>
          <a:xfrm>
            <a:off x="3663399" y="7715261"/>
            <a:ext cx="469802" cy="380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" name="Shape 2539"/>
          <p:cNvSpPr/>
          <p:nvPr/>
        </p:nvSpPr>
        <p:spPr>
          <a:xfrm>
            <a:off x="3663399" y="10059210"/>
            <a:ext cx="469802" cy="380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865CE-F3B5-44DA-8B5E-534795AD1A07}"/>
              </a:ext>
            </a:extLst>
          </p:cNvPr>
          <p:cNvSpPr/>
          <p:nvPr/>
        </p:nvSpPr>
        <p:spPr>
          <a:xfrm>
            <a:off x="0" y="0"/>
            <a:ext cx="24377650" cy="3275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4176" y="925550"/>
            <a:ext cx="1297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설문조사 의견</a:t>
            </a:r>
            <a:endParaRPr lang="en-US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50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865CE-F3B5-44DA-8B5E-534795AD1A07}"/>
              </a:ext>
            </a:extLst>
          </p:cNvPr>
          <p:cNvSpPr/>
          <p:nvPr/>
        </p:nvSpPr>
        <p:spPr>
          <a:xfrm>
            <a:off x="0" y="0"/>
            <a:ext cx="24377650" cy="3275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4176" y="925550"/>
            <a:ext cx="1297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LSB</a:t>
            </a:r>
            <a:r>
              <a:rPr lang="ko-KR" altLang="en-US" sz="72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업계 수익모델</a:t>
            </a:r>
            <a:r>
              <a:rPr lang="en-US" altLang="ko-KR" sz="72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-</a:t>
            </a:r>
            <a:r>
              <a:rPr lang="ko-KR" altLang="en-US" sz="72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종류</a:t>
            </a:r>
            <a:endParaRPr lang="en-US" sz="115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8653F0-DB94-47F8-ACF0-E8251D4E3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780" y="4477884"/>
            <a:ext cx="13449541" cy="73029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6B4B545-F758-46E4-B760-D7431D90F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50" y="5380074"/>
            <a:ext cx="10996154" cy="516742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1FC68C-EB24-4D67-90A8-2D52061900AD}"/>
              </a:ext>
            </a:extLst>
          </p:cNvPr>
          <p:cNvSpPr/>
          <p:nvPr/>
        </p:nvSpPr>
        <p:spPr>
          <a:xfrm flipH="1">
            <a:off x="12402351" y="10378440"/>
            <a:ext cx="10819156" cy="14024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0A6BBC-3D15-4FBD-9AB7-8824B983A00A}"/>
              </a:ext>
            </a:extLst>
          </p:cNvPr>
          <p:cNvSpPr/>
          <p:nvPr/>
        </p:nvSpPr>
        <p:spPr>
          <a:xfrm flipH="1">
            <a:off x="12359823" y="8059479"/>
            <a:ext cx="10419906" cy="12424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054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865CE-F3B5-44DA-8B5E-534795AD1A07}"/>
              </a:ext>
            </a:extLst>
          </p:cNvPr>
          <p:cNvSpPr/>
          <p:nvPr/>
        </p:nvSpPr>
        <p:spPr>
          <a:xfrm>
            <a:off x="0" y="0"/>
            <a:ext cx="24377650" cy="3275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4175" y="925550"/>
            <a:ext cx="18290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LSB</a:t>
            </a:r>
            <a:r>
              <a:rPr lang="ko-KR" altLang="en-US" sz="72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업계 수익모델</a:t>
            </a:r>
            <a:r>
              <a:rPr lang="en-US" altLang="ko-KR" sz="72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-</a:t>
            </a:r>
            <a:r>
              <a:rPr lang="ko-KR" altLang="en-US" sz="7200" b="1" spc="600" dirty="0" err="1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규모에따른</a:t>
            </a:r>
            <a:r>
              <a:rPr lang="ko-KR" altLang="en-US" sz="72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특이점</a:t>
            </a:r>
            <a:endParaRPr lang="en-US" sz="115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8F6733-704F-4010-B810-CEED8A8D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3" y="4568720"/>
            <a:ext cx="12336660" cy="69815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D002C0-51A8-408F-80D9-DE8691FD7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7079" y="5384010"/>
            <a:ext cx="12660571" cy="473032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0A6BBC-3D15-4FBD-9AB7-8824B983A00A}"/>
              </a:ext>
            </a:extLst>
          </p:cNvPr>
          <p:cNvSpPr/>
          <p:nvPr/>
        </p:nvSpPr>
        <p:spPr>
          <a:xfrm flipH="1">
            <a:off x="19372520" y="8059480"/>
            <a:ext cx="4295553" cy="5741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788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22FA95-2174-4B0A-A4F9-C56EFBB8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64" y="5085508"/>
            <a:ext cx="11373735" cy="56321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0396F5-30F0-4B98-A27E-09C62D833C64}"/>
              </a:ext>
            </a:extLst>
          </p:cNvPr>
          <p:cNvSpPr/>
          <p:nvPr/>
        </p:nvSpPr>
        <p:spPr>
          <a:xfrm>
            <a:off x="0" y="0"/>
            <a:ext cx="24377650" cy="3275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DEEA-4800-45E7-8436-1470C8AE1418}"/>
              </a:ext>
            </a:extLst>
          </p:cNvPr>
          <p:cNvSpPr txBox="1"/>
          <p:nvPr/>
        </p:nvSpPr>
        <p:spPr>
          <a:xfrm>
            <a:off x="784176" y="925550"/>
            <a:ext cx="1297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LSB</a:t>
            </a:r>
            <a:r>
              <a:rPr lang="ko-KR" altLang="en-US" sz="80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업계 서비스 기반</a:t>
            </a:r>
            <a:endParaRPr lang="en-US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CF7DD7-A1F6-44E7-9CBC-FA4753E2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211" y="4201438"/>
            <a:ext cx="11210020" cy="71087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524AA1-C68C-43F6-BE79-5A84A71FC526}"/>
              </a:ext>
            </a:extLst>
          </p:cNvPr>
          <p:cNvSpPr/>
          <p:nvPr/>
        </p:nvSpPr>
        <p:spPr>
          <a:xfrm flipH="1">
            <a:off x="12744211" y="7701099"/>
            <a:ext cx="10419906" cy="1141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F97073-9151-4432-B4B7-D51FB9E95F8A}"/>
              </a:ext>
            </a:extLst>
          </p:cNvPr>
          <p:cNvSpPr/>
          <p:nvPr/>
        </p:nvSpPr>
        <p:spPr>
          <a:xfrm flipH="1">
            <a:off x="12826780" y="9875521"/>
            <a:ext cx="10419906" cy="14633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89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964B762-E5F6-40CE-9CE0-E2E44FF9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379" y="4671629"/>
            <a:ext cx="12608418" cy="75770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0396F5-30F0-4B98-A27E-09C62D833C64}"/>
              </a:ext>
            </a:extLst>
          </p:cNvPr>
          <p:cNvSpPr/>
          <p:nvPr/>
        </p:nvSpPr>
        <p:spPr>
          <a:xfrm>
            <a:off x="0" y="0"/>
            <a:ext cx="24377650" cy="3275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DEEA-4800-45E7-8436-1470C8AE1418}"/>
              </a:ext>
            </a:extLst>
          </p:cNvPr>
          <p:cNvSpPr txBox="1"/>
          <p:nvPr/>
        </p:nvSpPr>
        <p:spPr>
          <a:xfrm>
            <a:off x="784176" y="925550"/>
            <a:ext cx="1297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LSB</a:t>
            </a:r>
            <a:r>
              <a:rPr lang="ko-KR" altLang="en-US" sz="80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업계 서비스 대상</a:t>
            </a:r>
            <a:endParaRPr lang="en-US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524AA1-C68C-43F6-BE79-5A84A71FC526}"/>
              </a:ext>
            </a:extLst>
          </p:cNvPr>
          <p:cNvSpPr/>
          <p:nvPr/>
        </p:nvSpPr>
        <p:spPr>
          <a:xfrm flipH="1">
            <a:off x="12188824" y="8504172"/>
            <a:ext cx="10713705" cy="1141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F97073-9151-4432-B4B7-D51FB9E95F8A}"/>
              </a:ext>
            </a:extLst>
          </p:cNvPr>
          <p:cNvSpPr/>
          <p:nvPr/>
        </p:nvSpPr>
        <p:spPr>
          <a:xfrm flipH="1">
            <a:off x="13035515" y="10928535"/>
            <a:ext cx="10526233" cy="1141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09012B-4DFA-4082-85AC-D9743C0EF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3" y="5867622"/>
            <a:ext cx="11807504" cy="416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0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865CE-F3B5-44DA-8B5E-534795AD1A07}"/>
              </a:ext>
            </a:extLst>
          </p:cNvPr>
          <p:cNvSpPr/>
          <p:nvPr/>
        </p:nvSpPr>
        <p:spPr>
          <a:xfrm>
            <a:off x="0" y="0"/>
            <a:ext cx="24377650" cy="3275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4176" y="925550"/>
            <a:ext cx="1297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문제 및 해결방안</a:t>
            </a:r>
            <a:endParaRPr lang="en-US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B19054D-1E63-45A3-9E90-91CF3B363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59477"/>
              </p:ext>
            </p:extLst>
          </p:nvPr>
        </p:nvGraphicFramePr>
        <p:xfrm>
          <a:off x="2865120" y="4855811"/>
          <a:ext cx="19507200" cy="7499131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8442960">
                  <a:extLst>
                    <a:ext uri="{9D8B030D-6E8A-4147-A177-3AD203B41FA5}">
                      <a16:colId xmlns:a16="http://schemas.microsoft.com/office/drawing/2014/main" val="1199567843"/>
                    </a:ext>
                  </a:extLst>
                </a:gridCol>
                <a:gridCol w="11064240">
                  <a:extLst>
                    <a:ext uri="{9D8B030D-6E8A-4147-A177-3AD203B41FA5}">
                      <a16:colId xmlns:a16="http://schemas.microsoft.com/office/drawing/2014/main" val="614297067"/>
                    </a:ext>
                  </a:extLst>
                </a:gridCol>
              </a:tblGrid>
              <a:tr h="639135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1" spc="0" dirty="0">
                          <a:solidFill>
                            <a:srgbClr val="000000"/>
                          </a:solidFill>
                          <a:effectLst/>
                        </a:rPr>
                        <a:t>문제 </a:t>
                      </a:r>
                      <a:endParaRPr lang="ko-KR" altLang="en-US" sz="3200" b="1" i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6428" marR="56428" marT="16122" marB="1612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BBC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1" spc="0" dirty="0">
                          <a:solidFill>
                            <a:srgbClr val="000000"/>
                          </a:solidFill>
                          <a:effectLst/>
                        </a:rPr>
                        <a:t>해결방안 </a:t>
                      </a:r>
                      <a:endParaRPr lang="ko-KR" altLang="en-US" sz="3200" b="1" i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6428" marR="56428" marT="16122" marB="16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BB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028991"/>
                  </a:ext>
                </a:extLst>
              </a:tr>
              <a:tr h="1950562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위치 정보 보호와 관련된 개인 </a:t>
                      </a:r>
                      <a:r>
                        <a:rPr lang="ko-KR" altLang="en-US" sz="3000" b="0" spc="0" dirty="0">
                          <a:solidFill>
                            <a:srgbClr val="FF0000"/>
                          </a:solidFill>
                          <a:effectLst/>
                        </a:rPr>
                        <a:t>프라이버시</a:t>
                      </a: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 문제 </a:t>
                      </a:r>
                      <a:endParaRPr lang="ko-KR" altLang="en-US" sz="3000" b="0" i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6428" marR="56428" marT="16122" marB="161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동기식으로 실시간 위치를 수집하는 것이 아닌 고객이 </a:t>
                      </a:r>
                      <a:r>
                        <a:rPr lang="ko-KR" altLang="en-US" sz="3000" b="0" spc="0" dirty="0">
                          <a:solidFill>
                            <a:srgbClr val="FF0000"/>
                          </a:solidFill>
                          <a:effectLst/>
                        </a:rPr>
                        <a:t>선택적으로 콘텐츠를 </a:t>
                      </a: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만들고 공유할 수 있게 함 </a:t>
                      </a:r>
                      <a:endParaRPr lang="ko-KR" altLang="en-US" sz="3000" b="0" i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6428" marR="56428" marT="16122" marB="161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127617"/>
                  </a:ext>
                </a:extLst>
              </a:tr>
              <a:tr h="1620469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위치만을 기반으로 한 </a:t>
                      </a:r>
                      <a:r>
                        <a:rPr lang="ko-KR" altLang="en-US" sz="3000" b="0" spc="0" dirty="0">
                          <a:solidFill>
                            <a:srgbClr val="FF0000"/>
                          </a:solidFill>
                          <a:effectLst/>
                        </a:rPr>
                        <a:t>무분별한 추천 </a:t>
                      </a:r>
                      <a:endParaRPr lang="ko-KR" altLang="en-US" sz="3000" b="0" i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6428" marR="56428" marT="16122" marB="161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각 고객별 </a:t>
                      </a:r>
                      <a:r>
                        <a:rPr lang="ko-KR" altLang="en-US" sz="3000" b="0" spc="0" dirty="0">
                          <a:solidFill>
                            <a:srgbClr val="FF0000"/>
                          </a:solidFill>
                          <a:effectLst/>
                        </a:rPr>
                        <a:t>경험한 경로와 선호도</a:t>
                      </a:r>
                      <a:r>
                        <a:rPr lang="en-US" altLang="ko-KR" sz="3000" b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그리고 경로를 구성하는 장소와 선호도를 기반으로 합리적 추천 진행 </a:t>
                      </a:r>
                      <a:endParaRPr lang="ko-KR" altLang="en-US" sz="3000" b="0" i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6428" marR="56428" marT="16122" marB="161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361982"/>
                  </a:ext>
                </a:extLst>
              </a:tr>
              <a:tr h="1662003">
                <a:tc>
                  <a:txBody>
                    <a:bodyPr/>
                    <a:lstStyle/>
                    <a:p>
                      <a:pPr indent="19050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spc="0" dirty="0" err="1">
                          <a:solidFill>
                            <a:srgbClr val="000000"/>
                          </a:solidFill>
                          <a:effectLst/>
                        </a:rPr>
                        <a:t>api</a:t>
                      </a: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및 개발 환경 </a:t>
                      </a:r>
                      <a:r>
                        <a:rPr lang="ko-KR" altLang="en-US" sz="3000" b="0" spc="0" dirty="0">
                          <a:solidFill>
                            <a:srgbClr val="FF0000"/>
                          </a:solidFill>
                          <a:effectLst/>
                        </a:rPr>
                        <a:t>비용</a:t>
                      </a: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ko-KR" altLang="en-US" sz="3000" b="0" i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6428" marR="56428" marT="16122" marB="161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전공융합형 </a:t>
                      </a:r>
                      <a:r>
                        <a:rPr lang="ko-KR" altLang="en-US" sz="3000" b="0" spc="0" dirty="0" err="1">
                          <a:solidFill>
                            <a:srgbClr val="000000"/>
                          </a:solidFill>
                          <a:effectLst/>
                        </a:rPr>
                        <a:t>캡스톤디자인</a:t>
                      </a: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3000" b="0" spc="0" dirty="0">
                          <a:solidFill>
                            <a:srgbClr val="FF0000"/>
                          </a:solidFill>
                          <a:effectLst/>
                        </a:rPr>
                        <a:t>지원을 통한 자금 </a:t>
                      </a: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확보 </a:t>
                      </a:r>
                      <a:endParaRPr lang="ko-KR" altLang="en-US" sz="3000" b="0" i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6428" marR="56428" marT="16122" marB="161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305852"/>
                  </a:ext>
                </a:extLst>
              </a:tr>
              <a:tr h="1494500">
                <a:tc>
                  <a:txBody>
                    <a:bodyPr/>
                    <a:lstStyle/>
                    <a:p>
                      <a:pPr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서비스 개발에 대한 </a:t>
                      </a:r>
                      <a:r>
                        <a:rPr lang="ko-KR" altLang="en-US" sz="3000" b="0" spc="0" dirty="0">
                          <a:solidFill>
                            <a:srgbClr val="FF0000"/>
                          </a:solidFill>
                          <a:effectLst/>
                        </a:rPr>
                        <a:t>우선순위</a:t>
                      </a: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 설정 문제 </a:t>
                      </a:r>
                      <a:endParaRPr lang="ko-KR" altLang="en-US" sz="3000" b="0" i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6428" marR="56428" marT="16122" marB="161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19050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유저스토리 및 </a:t>
                      </a:r>
                      <a:r>
                        <a:rPr lang="ko-KR" altLang="en-US" sz="3000" b="0" spc="0" dirty="0" err="1">
                          <a:solidFill>
                            <a:srgbClr val="000000"/>
                          </a:solidFill>
                          <a:effectLst/>
                        </a:rPr>
                        <a:t>백로그</a:t>
                      </a: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 작성 진행 후에 </a:t>
                      </a:r>
                      <a:r>
                        <a:rPr lang="ko-KR" altLang="en-US" sz="3000" b="0" spc="0" dirty="0" err="1">
                          <a:solidFill>
                            <a:srgbClr val="FF0000"/>
                          </a:solidFill>
                          <a:effectLst/>
                        </a:rPr>
                        <a:t>플래닝</a:t>
                      </a:r>
                      <a:r>
                        <a:rPr lang="ko-KR" altLang="en-US" sz="3000" b="0" spc="0" dirty="0">
                          <a:solidFill>
                            <a:srgbClr val="FF0000"/>
                          </a:solidFill>
                          <a:effectLst/>
                        </a:rPr>
                        <a:t> 포커</a:t>
                      </a:r>
                      <a:endParaRPr lang="en-US" altLang="ko-KR" sz="3000" b="0" spc="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indent="190500" algn="l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0" b="0" spc="0" dirty="0">
                          <a:solidFill>
                            <a:srgbClr val="FF0000"/>
                          </a:solidFill>
                          <a:effectLst/>
                        </a:rPr>
                        <a:t>(Planning-Poker) </a:t>
                      </a:r>
                      <a:r>
                        <a:rPr lang="ko-KR" altLang="en-US" sz="3000" b="0" spc="0" dirty="0">
                          <a:solidFill>
                            <a:srgbClr val="FF0000"/>
                          </a:solidFill>
                          <a:effectLst/>
                        </a:rPr>
                        <a:t>기법을 </a:t>
                      </a:r>
                      <a:r>
                        <a:rPr lang="ko-KR" altLang="en-US" sz="3000" b="0" spc="0" dirty="0">
                          <a:solidFill>
                            <a:srgbClr val="000000"/>
                          </a:solidFill>
                          <a:effectLst/>
                        </a:rPr>
                        <a:t>통해 설정 </a:t>
                      </a:r>
                      <a:endParaRPr lang="ko-KR" altLang="en-US" sz="3000" b="0" i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56428" marR="56428" marT="16122" marB="161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4581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60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718A528-6A47-4EEE-BF59-FD3DE9480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4" y="4018131"/>
            <a:ext cx="11994621" cy="73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988DD5-D08A-4707-88E1-4C2C86D1F4F4}"/>
              </a:ext>
            </a:extLst>
          </p:cNvPr>
          <p:cNvSpPr/>
          <p:nvPr/>
        </p:nvSpPr>
        <p:spPr>
          <a:xfrm>
            <a:off x="3725334" y="4692503"/>
            <a:ext cx="4097866" cy="2472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TextBox 8">
            <a:extLst>
              <a:ext uri="{FF2B5EF4-FFF2-40B4-BE49-F238E27FC236}">
                <a16:creationId xmlns:a16="http://schemas.microsoft.com/office/drawing/2014/main" id="{6D11ABB7-48D4-41A1-98FA-0D83004AFD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4625760"/>
              </p:ext>
            </p:extLst>
          </p:nvPr>
        </p:nvGraphicFramePr>
        <p:xfrm>
          <a:off x="12188825" y="4018130"/>
          <a:ext cx="11721042" cy="8372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971F44-CC8C-4090-A51D-F3CBEBEF4361}"/>
              </a:ext>
            </a:extLst>
          </p:cNvPr>
          <p:cNvSpPr/>
          <p:nvPr/>
        </p:nvSpPr>
        <p:spPr>
          <a:xfrm>
            <a:off x="27636" y="5262"/>
            <a:ext cx="24377650" cy="288387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EFE1F-9928-4781-BEAD-E3704E9C8B07}"/>
              </a:ext>
            </a:extLst>
          </p:cNvPr>
          <p:cNvSpPr txBox="1"/>
          <p:nvPr/>
        </p:nvSpPr>
        <p:spPr>
          <a:xfrm>
            <a:off x="2742483" y="589076"/>
            <a:ext cx="19786748" cy="206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개발배경</a:t>
            </a:r>
          </a:p>
        </p:txBody>
      </p:sp>
    </p:spTree>
    <p:extLst>
      <p:ext uri="{BB962C8B-B14F-4D97-AF65-F5344CB8AC3E}">
        <p14:creationId xmlns:p14="http://schemas.microsoft.com/office/powerpoint/2010/main" val="2319339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865CE-F3B5-44DA-8B5E-534795AD1A07}"/>
              </a:ext>
            </a:extLst>
          </p:cNvPr>
          <p:cNvSpPr/>
          <p:nvPr/>
        </p:nvSpPr>
        <p:spPr>
          <a:xfrm>
            <a:off x="0" y="0"/>
            <a:ext cx="24377650" cy="3275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-388131" y="362842"/>
            <a:ext cx="129755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spc="600" dirty="0" err="1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etc</a:t>
            </a:r>
            <a:endParaRPr lang="en-US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32F38-7A76-49F8-8361-7B78C9829993}"/>
              </a:ext>
            </a:extLst>
          </p:cNvPr>
          <p:cNvSpPr txBox="1"/>
          <p:nvPr/>
        </p:nvSpPr>
        <p:spPr>
          <a:xfrm>
            <a:off x="3829840" y="5076092"/>
            <a:ext cx="18406193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hlinkClick r:id="rId2"/>
            </a:endParaRPr>
          </a:p>
          <a:p>
            <a:r>
              <a:rPr lang="ko-KR" altLang="en-US" dirty="0">
                <a:hlinkClick r:id="rId2"/>
              </a:rPr>
              <a:t>깃 컨벤션 링크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https://github.com/Lenend-KPU/LBS-Platform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 아이템 시나리오</a:t>
            </a:r>
            <a:r>
              <a:rPr lang="en-US" altLang="ko-KR" dirty="0"/>
              <a:t>, </a:t>
            </a:r>
            <a:r>
              <a:rPr lang="ko-KR" altLang="en-US" dirty="0"/>
              <a:t>시스템</a:t>
            </a:r>
            <a:r>
              <a:rPr lang="en-US" altLang="ko-KR" dirty="0"/>
              <a:t>, </a:t>
            </a:r>
            <a:r>
              <a:rPr lang="ko-KR" altLang="en-US" dirty="0" err="1"/>
              <a:t>유스케이스</a:t>
            </a:r>
            <a:r>
              <a:rPr lang="ko-KR" altLang="en-US" dirty="0"/>
              <a:t> 및 </a:t>
            </a:r>
            <a:r>
              <a:rPr lang="en-US" altLang="ko-KR" dirty="0" err="1"/>
              <a:t>ui</a:t>
            </a:r>
            <a:r>
              <a:rPr lang="en-US" altLang="ko-KR" dirty="0"/>
              <a:t>/</a:t>
            </a:r>
            <a:r>
              <a:rPr lang="en-US" altLang="ko-KR" dirty="0" err="1"/>
              <a:t>ux</a:t>
            </a:r>
            <a:r>
              <a:rPr lang="en-US" altLang="ko-KR" dirty="0"/>
              <a:t> </a:t>
            </a:r>
            <a:r>
              <a:rPr lang="ko-KR" altLang="en-US" dirty="0"/>
              <a:t>상세설계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https://www.figma.com/file/GmRDH44GMVSNbaavPDd6Rp/Untitled?node-id=0%3A7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https://www.figma.com/file/yADZJTz6gxuVTehDG3882l/Untitled?node-id=0%3A1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https://www.figma.com/file/2FKvewRFd08G9WESKJTtlP/Through-Path?node-id=116%3A0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https://www.figma.com/file/8KeqsdTMosW6xlkpikK3Iy/Untitled?node-id=63%3A2227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1963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865CE-F3B5-44DA-8B5E-534795AD1A07}"/>
              </a:ext>
            </a:extLst>
          </p:cNvPr>
          <p:cNvSpPr/>
          <p:nvPr/>
        </p:nvSpPr>
        <p:spPr>
          <a:xfrm>
            <a:off x="0" y="0"/>
            <a:ext cx="24377650" cy="3275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-1466655" y="976224"/>
            <a:ext cx="1297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출처</a:t>
            </a:r>
            <a:endParaRPr lang="en-US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ACD-6E9F-4539-88FE-D45B33B012C5}"/>
              </a:ext>
            </a:extLst>
          </p:cNvPr>
          <p:cNvSpPr txBox="1"/>
          <p:nvPr/>
        </p:nvSpPr>
        <p:spPr>
          <a:xfrm>
            <a:off x="1500555" y="4201439"/>
            <a:ext cx="2096320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&lt;</a:t>
            </a:r>
            <a:r>
              <a:rPr lang="ko-KR" altLang="en-US" dirty="0">
                <a:hlinkClick r:id="rId2"/>
              </a:rPr>
              <a:t>개발배경</a:t>
            </a:r>
            <a:r>
              <a:rPr lang="en-US" altLang="ko-KR" dirty="0">
                <a:hlinkClick r:id="rId2"/>
              </a:rPr>
              <a:t>&gt;</a:t>
            </a:r>
          </a:p>
          <a:p>
            <a:r>
              <a:rPr lang="en-US" altLang="ko-KR" dirty="0">
                <a:hlinkClick r:id="rId2"/>
              </a:rPr>
              <a:t>https://news.joins.com/article/23720356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https://biz.chosun.com/site/data/html_dir/2020/09/07/2020090700514.html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통계청</a:t>
            </a:r>
            <a:r>
              <a:rPr lang="en-US" altLang="ko-KR" dirty="0"/>
              <a:t>- </a:t>
            </a:r>
            <a:r>
              <a:rPr lang="ko-KR" altLang="en-US" dirty="0"/>
              <a:t>스마트 산업 실태조사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https://kosis.kr/statisticsList/statisticsListIndex.do?menuId=M_01_01&amp;vwcd=MT_ZTITLE&amp;parmTabId=M_01_01&amp;outLink=Y&amp;entrType=#content-group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KISA – </a:t>
            </a:r>
            <a:r>
              <a:rPr lang="ko-KR" altLang="en-US" dirty="0"/>
              <a:t>위치기반추적시장</a:t>
            </a:r>
            <a:r>
              <a:rPr lang="en-US" altLang="ko-KR" dirty="0"/>
              <a:t>:	</a:t>
            </a:r>
          </a:p>
          <a:p>
            <a:r>
              <a:rPr lang="en-US" altLang="ko-KR" dirty="0">
                <a:hlinkClick r:id="rId5"/>
              </a:rPr>
              <a:t>http://www.kisa.or.kr/uploadfile/202002/202002211002219846.pdf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665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38941" y="5074841"/>
            <a:ext cx="1485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서비스에서 제공하는 </a:t>
            </a:r>
            <a:r>
              <a:rPr lang="ko-KR" altLang="en-US" sz="4800" b="1" spc="600" baseline="-25000" dirty="0">
                <a:solidFill>
                  <a:srgbClr val="FF0000"/>
                </a:solidFill>
                <a:latin typeface="Oswald" charset="0"/>
                <a:ea typeface="Oswald" charset="0"/>
                <a:cs typeface="Oswald" charset="0"/>
              </a:rPr>
              <a:t>콘텐츠들</a:t>
            </a:r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이 텍스트</a:t>
            </a:r>
            <a:r>
              <a:rPr lang="en-US" altLang="ko-KR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, </a:t>
            </a:r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이미지</a:t>
            </a:r>
            <a:r>
              <a:rPr lang="en-US" altLang="ko-KR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, </a:t>
            </a:r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영상 등으로 </a:t>
            </a:r>
            <a:r>
              <a:rPr lang="ko-KR" altLang="en-US" sz="4800" b="1" spc="600" baseline="-25000" dirty="0">
                <a:solidFill>
                  <a:srgbClr val="FF0000"/>
                </a:solidFill>
                <a:latin typeface="Oswald" charset="0"/>
                <a:ea typeface="Oswald" charset="0"/>
                <a:cs typeface="Oswald" charset="0"/>
              </a:rPr>
              <a:t>한정적</a:t>
            </a:r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임</a:t>
            </a:r>
            <a:endParaRPr lang="en-US" sz="48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38940" y="7418790"/>
            <a:ext cx="148591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기존 </a:t>
            </a:r>
            <a:r>
              <a:rPr lang="en-US" altLang="ko-KR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SNS</a:t>
            </a:r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에서는 단일의 </a:t>
            </a:r>
            <a:r>
              <a:rPr lang="en-US" altLang="ko-KR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"</a:t>
            </a:r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장소</a:t>
            </a:r>
            <a:r>
              <a:rPr lang="en-US" altLang="ko-KR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"</a:t>
            </a:r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를 엮어서 공유는 가능하지만 </a:t>
            </a:r>
            <a:r>
              <a:rPr lang="ko-KR" altLang="en-US" sz="4800" b="1" spc="600" baseline="-25000" dirty="0">
                <a:solidFill>
                  <a:srgbClr val="FF0000"/>
                </a:solidFill>
                <a:latin typeface="Oswald" charset="0"/>
                <a:ea typeface="Oswald" charset="0"/>
                <a:cs typeface="Oswald" charset="0"/>
              </a:rPr>
              <a:t>장소의 연속인 경로를 공유하는 기능은 제공되지 않음</a:t>
            </a:r>
            <a:r>
              <a:rPr lang="ko-KR" altLang="en-US" sz="4800" b="1" spc="600" baseline="-25000" dirty="0">
                <a:solidFill>
                  <a:srgbClr val="000000"/>
                </a:solidFill>
                <a:latin typeface="Oswald" charset="0"/>
                <a:ea typeface="Oswald" charset="0"/>
                <a:cs typeface="Oswald" charset="0"/>
              </a:rPr>
              <a:t>의</a:t>
            </a:r>
            <a:r>
              <a:rPr lang="ko-KR" altLang="en-US" sz="4800" b="1" spc="600" baseline="-25000" dirty="0">
                <a:solidFill>
                  <a:srgbClr val="FF0000"/>
                </a:solidFill>
                <a:latin typeface="Oswald" charset="0"/>
                <a:ea typeface="Oswald" charset="0"/>
                <a:cs typeface="Oswald" charset="0"/>
              </a:rPr>
              <a:t> </a:t>
            </a:r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특이점</a:t>
            </a:r>
            <a:endParaRPr lang="en-US" sz="48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38941" y="9762741"/>
            <a:ext cx="148591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지금의 </a:t>
            </a:r>
            <a:r>
              <a:rPr 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SNS</a:t>
            </a:r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는 개인의 </a:t>
            </a:r>
            <a:r>
              <a:rPr lang="ko-KR" altLang="en-US" sz="4800" b="1" spc="600" baseline="-25000" dirty="0">
                <a:solidFill>
                  <a:srgbClr val="FF0000"/>
                </a:solidFill>
                <a:latin typeface="Oswald" charset="0"/>
                <a:ea typeface="Oswald" charset="0"/>
                <a:cs typeface="Oswald" charset="0"/>
              </a:rPr>
              <a:t>사생활을 하나의 콘텐츠화 </a:t>
            </a:r>
            <a:r>
              <a:rPr lang="ko-KR" altLang="en-US" sz="4800" b="1" spc="600" baseline="-250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시켜 다양한 흥미요소 제공을 주체로 사용되는 중</a:t>
            </a:r>
            <a:endParaRPr lang="en-US" sz="4800" b="1" spc="600" baseline="-250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4" name="Shape 2539"/>
          <p:cNvSpPr/>
          <p:nvPr/>
        </p:nvSpPr>
        <p:spPr>
          <a:xfrm>
            <a:off x="4451170" y="5371312"/>
            <a:ext cx="469802" cy="380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Shape 2539"/>
          <p:cNvSpPr/>
          <p:nvPr/>
        </p:nvSpPr>
        <p:spPr>
          <a:xfrm>
            <a:off x="4451170" y="7715261"/>
            <a:ext cx="469802" cy="380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" name="Shape 2539"/>
          <p:cNvSpPr/>
          <p:nvPr/>
        </p:nvSpPr>
        <p:spPr>
          <a:xfrm>
            <a:off x="4451170" y="10059210"/>
            <a:ext cx="469802" cy="380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865CE-F3B5-44DA-8B5E-534795AD1A07}"/>
              </a:ext>
            </a:extLst>
          </p:cNvPr>
          <p:cNvSpPr/>
          <p:nvPr/>
        </p:nvSpPr>
        <p:spPr>
          <a:xfrm>
            <a:off x="0" y="0"/>
            <a:ext cx="24377650" cy="3275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4176" y="925550"/>
            <a:ext cx="1297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기존 </a:t>
            </a:r>
            <a:r>
              <a:rPr lang="en-US" altLang="ko-KR" sz="8000" b="1" spc="600" dirty="0">
                <a:solidFill>
                  <a:schemeClr val="bg1"/>
                </a:solidFill>
                <a:latin typeface="+mj-lt"/>
                <a:ea typeface="Oswald" charset="0"/>
                <a:cs typeface="Oswald" charset="0"/>
              </a:rPr>
              <a:t>SNS</a:t>
            </a:r>
            <a:r>
              <a:rPr lang="en-US" altLang="ko-KR" sz="80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</a:t>
            </a:r>
            <a:r>
              <a:rPr lang="ko-KR" altLang="en-US" sz="80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분석 결과</a:t>
            </a:r>
            <a:endParaRPr lang="en-US" sz="138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32257</TotalTime>
  <Words>3594</Words>
  <Application>Microsoft Macintosh PowerPoint</Application>
  <PresentationFormat>사용자 지정</PresentationFormat>
  <Paragraphs>905</Paragraphs>
  <Slides>81</Slides>
  <Notes>21</Notes>
  <HiddenSlides>0</HiddenSlides>
  <MMClips>0</MMClips>
  <ScaleCrop>false</ScaleCrop>
  <HeadingPairs>
    <vt:vector size="8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103" baseType="lpstr">
      <vt:lpstr>한컴 고딕</vt:lpstr>
      <vt:lpstr>함초롬바탕</vt:lpstr>
      <vt:lpstr>ARIAL-BOLDMT,한컴돋움</vt:lpstr>
      <vt:lpstr>HY견고딕</vt:lpstr>
      <vt:lpstr>Lato</vt:lpstr>
      <vt:lpstr>Lato Light</vt:lpstr>
      <vt:lpstr>맑은 고딕</vt:lpstr>
      <vt:lpstr>맑은 고딕</vt:lpstr>
      <vt:lpstr>Montserrat Hairline</vt:lpstr>
      <vt:lpstr>Montserrat Light</vt:lpstr>
      <vt:lpstr>Noto Sans Symbols</vt:lpstr>
      <vt:lpstr>NotoSansKR</vt:lpstr>
      <vt:lpstr>Oswald</vt:lpstr>
      <vt:lpstr>Times New Roman Bold,한컴돋움</vt:lpstr>
      <vt:lpstr>Arial</vt:lpstr>
      <vt:lpstr>Calibri Light</vt:lpstr>
      <vt:lpstr>Gill Sans</vt:lpstr>
      <vt:lpstr>Times New Roman</vt:lpstr>
      <vt:lpstr>Verdana</vt:lpstr>
      <vt:lpstr>Wingdings</vt:lpstr>
      <vt:lpstr>Default Theme</vt:lpstr>
      <vt:lpstr>Image</vt:lpstr>
      <vt:lpstr>장소 데이터를 활용한 경험가치 공유 플랫폼 Location Based Experience Sharing Service</vt:lpstr>
      <vt:lpstr>차        례</vt:lpstr>
      <vt:lpstr>종합 설계 개요</vt:lpstr>
      <vt:lpstr>종합 설계 개요</vt:lpstr>
      <vt:lpstr>종합 설계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종합 설계 개요</vt:lpstr>
      <vt:lpstr>종합 설계 개요</vt:lpstr>
      <vt:lpstr>종합 설계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 수행 시나리오</vt:lpstr>
      <vt:lpstr>PowerPoint 프레젠테이션</vt:lpstr>
      <vt:lpstr>시스템 구성도</vt:lpstr>
      <vt:lpstr>시스템 구성도</vt:lpstr>
      <vt:lpstr>PowerPoint 프레젠테이션</vt:lpstr>
      <vt:lpstr>PowerPoint 프레젠테이션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PowerPoint 프레젠테이션</vt:lpstr>
      <vt:lpstr>PowerPoint 프레젠테이션</vt:lpstr>
      <vt:lpstr>개발 환경 (1)</vt:lpstr>
      <vt:lpstr>개발 환경 (2)</vt:lpstr>
      <vt:lpstr>PowerPoint 프레젠테이션</vt:lpstr>
      <vt:lpstr>개발 방법</vt:lpstr>
      <vt:lpstr>개발 방법</vt:lpstr>
      <vt:lpstr>개발 방법</vt:lpstr>
      <vt:lpstr>개발 방법</vt:lpstr>
      <vt:lpstr>PowerPoint 프레젠테이션</vt:lpstr>
      <vt:lpstr>데모 환경 설계</vt:lpstr>
      <vt:lpstr>PowerPoint 프레젠테이션</vt:lpstr>
      <vt:lpstr>PowerPoint 프레젠테이션</vt:lpstr>
      <vt:lpstr>PowerPoint 프레젠테이션</vt:lpstr>
      <vt:lpstr>PowerPoint 프레젠테이션</vt:lpstr>
      <vt:lpstr>종합설계 수행일정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Awesome PPT</Manager>
  <Company>Awesome PPT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한승욱(2014184038)</cp:lastModifiedBy>
  <cp:revision>6238</cp:revision>
  <dcterms:created xsi:type="dcterms:W3CDTF">2014-11-12T21:47:38Z</dcterms:created>
  <dcterms:modified xsi:type="dcterms:W3CDTF">2021-03-29T11:50:41Z</dcterms:modified>
  <cp:category>Awesome PPT</cp:category>
</cp:coreProperties>
</file>